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3"/>
  </p:handoutMasterIdLst>
  <p:sldIdLst>
    <p:sldId id="410" r:id="rId3"/>
    <p:sldId id="412" r:id="rId4"/>
    <p:sldId id="457" r:id="rId5"/>
    <p:sldId id="411" r:id="rId6"/>
    <p:sldId id="544" r:id="rId7"/>
    <p:sldId id="545" r:id="rId8"/>
    <p:sldId id="587" r:id="rId9"/>
    <p:sldId id="630" r:id="rId10"/>
    <p:sldId id="629" r:id="rId12"/>
    <p:sldId id="628" r:id="rId13"/>
    <p:sldId id="631" r:id="rId14"/>
    <p:sldId id="415" r:id="rId15"/>
    <p:sldId id="632" r:id="rId16"/>
    <p:sldId id="675" r:id="rId17"/>
    <p:sldId id="678" r:id="rId18"/>
    <p:sldId id="677" r:id="rId19"/>
    <p:sldId id="679" r:id="rId20"/>
    <p:sldId id="676" r:id="rId21"/>
    <p:sldId id="680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1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CADBF6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4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淘宝店chenying0907 39"/>
          <p:cNvSpPr/>
          <p:nvPr userDrawn="1"/>
        </p:nvSpPr>
        <p:spPr bwMode="auto">
          <a:xfrm>
            <a:off x="317" y="6474778"/>
            <a:ext cx="2333625" cy="382588"/>
          </a:xfrm>
          <a:custGeom>
            <a:avLst/>
            <a:gdLst>
              <a:gd name="T0" fmla="*/ 0 w 1470"/>
              <a:gd name="T1" fmla="*/ 0 h 241"/>
              <a:gd name="T2" fmla="*/ 0 w 1470"/>
              <a:gd name="T3" fmla="*/ 233 h 241"/>
              <a:gd name="T4" fmla="*/ 0 w 1470"/>
              <a:gd name="T5" fmla="*/ 241 h 241"/>
              <a:gd name="T6" fmla="*/ 1470 w 1470"/>
              <a:gd name="T7" fmla="*/ 241 h 241"/>
              <a:gd name="T8" fmla="*/ 0 w 1470"/>
              <a:gd name="T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0" h="241">
                <a:moveTo>
                  <a:pt x="0" y="0"/>
                </a:moveTo>
                <a:lnTo>
                  <a:pt x="0" y="233"/>
                </a:lnTo>
                <a:lnTo>
                  <a:pt x="0" y="241"/>
                </a:lnTo>
                <a:lnTo>
                  <a:pt x="1470" y="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7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" name="淘宝店chenying0907 40"/>
          <p:cNvSpPr/>
          <p:nvPr userDrawn="1"/>
        </p:nvSpPr>
        <p:spPr bwMode="auto">
          <a:xfrm>
            <a:off x="1144905" y="6238240"/>
            <a:ext cx="11047095" cy="619760"/>
          </a:xfrm>
          <a:custGeom>
            <a:avLst/>
            <a:gdLst>
              <a:gd name="T0" fmla="*/ 0 w 2481"/>
              <a:gd name="T1" fmla="*/ 1047 h 1047"/>
              <a:gd name="T2" fmla="*/ 1254 w 2481"/>
              <a:gd name="T3" fmla="*/ 1047 h 1047"/>
              <a:gd name="T4" fmla="*/ 1868 w 2481"/>
              <a:gd name="T5" fmla="*/ 1047 h 1047"/>
              <a:gd name="T6" fmla="*/ 2481 w 2481"/>
              <a:gd name="T7" fmla="*/ 263 h 1047"/>
              <a:gd name="T8" fmla="*/ 2481 w 2481"/>
              <a:gd name="T9" fmla="*/ 0 h 1047"/>
              <a:gd name="T10" fmla="*/ 0 w 2481"/>
              <a:gd name="T11" fmla="*/ 1047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1" h="1047">
                <a:moveTo>
                  <a:pt x="0" y="1047"/>
                </a:moveTo>
                <a:lnTo>
                  <a:pt x="1254" y="1047"/>
                </a:lnTo>
                <a:lnTo>
                  <a:pt x="1868" y="1047"/>
                </a:lnTo>
                <a:lnTo>
                  <a:pt x="2481" y="263"/>
                </a:lnTo>
                <a:lnTo>
                  <a:pt x="2481" y="0"/>
                </a:lnTo>
                <a:lnTo>
                  <a:pt x="0" y="1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tags" Target="../tags/tag60.xml"/><Relationship Id="rId2" Type="http://schemas.openxmlformats.org/officeDocument/2006/relationships/image" Target="../media/image12.jpeg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15.jpeg"/><Relationship Id="rId3" Type="http://schemas.openxmlformats.org/officeDocument/2006/relationships/tags" Target="../tags/tag63.xml"/><Relationship Id="rId2" Type="http://schemas.openxmlformats.org/officeDocument/2006/relationships/image" Target="../media/image14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6.jpeg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tags" Target="../tags/tag80.xml"/><Relationship Id="rId4" Type="http://schemas.openxmlformats.org/officeDocument/2006/relationships/image" Target="../media/image17.jpe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2.jpeg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5" name="组合 74"/>
          <p:cNvGrpSpPr/>
          <p:nvPr/>
        </p:nvGrpSpPr>
        <p:grpSpPr>
          <a:xfrm>
            <a:off x="7104831" y="3310857"/>
            <a:ext cx="2897262" cy="603335"/>
            <a:chOff x="7598226" y="974057"/>
            <a:chExt cx="2897262" cy="603335"/>
          </a:xfrm>
        </p:grpSpPr>
        <p:grpSp>
          <p:nvGrpSpPr>
            <p:cNvPr id="38" name="组合 37"/>
            <p:cNvGrpSpPr/>
            <p:nvPr/>
          </p:nvGrpSpPr>
          <p:grpSpPr>
            <a:xfrm>
              <a:off x="7598226" y="974057"/>
              <a:ext cx="602129" cy="602129"/>
              <a:chOff x="4092575" y="674688"/>
              <a:chExt cx="3171825" cy="3171825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3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7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9103964" y="974057"/>
              <a:ext cx="603033" cy="602430"/>
              <a:chOff x="4724400" y="4673600"/>
              <a:chExt cx="3176588" cy="3173413"/>
            </a:xfrm>
          </p:grpSpPr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4724400" y="4673600"/>
                <a:ext cx="3176588" cy="31734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5402263" y="5283200"/>
                <a:ext cx="1806575" cy="1957388"/>
              </a:xfrm>
              <a:custGeom>
                <a:avLst/>
                <a:gdLst>
                  <a:gd name="T0" fmla="*/ 480 w 480"/>
                  <a:gd name="T1" fmla="*/ 277 h 520"/>
                  <a:gd name="T2" fmla="*/ 429 w 480"/>
                  <a:gd name="T3" fmla="*/ 227 h 520"/>
                  <a:gd name="T4" fmla="*/ 379 w 480"/>
                  <a:gd name="T5" fmla="*/ 277 h 520"/>
                  <a:gd name="T6" fmla="*/ 416 w 480"/>
                  <a:gd name="T7" fmla="*/ 326 h 520"/>
                  <a:gd name="T8" fmla="*/ 396 w 480"/>
                  <a:gd name="T9" fmla="*/ 485 h 520"/>
                  <a:gd name="T10" fmla="*/ 320 w 480"/>
                  <a:gd name="T11" fmla="*/ 495 h 520"/>
                  <a:gd name="T12" fmla="*/ 245 w 480"/>
                  <a:gd name="T13" fmla="*/ 485 h 520"/>
                  <a:gd name="T14" fmla="*/ 224 w 480"/>
                  <a:gd name="T15" fmla="*/ 312 h 520"/>
                  <a:gd name="T16" fmla="*/ 325 w 480"/>
                  <a:gd name="T17" fmla="*/ 297 h 520"/>
                  <a:gd name="T18" fmla="*/ 391 w 480"/>
                  <a:gd name="T19" fmla="*/ 134 h 520"/>
                  <a:gd name="T20" fmla="*/ 399 w 480"/>
                  <a:gd name="T21" fmla="*/ 39 h 520"/>
                  <a:gd name="T22" fmla="*/ 271 w 480"/>
                  <a:gd name="T23" fmla="*/ 20 h 520"/>
                  <a:gd name="T24" fmla="*/ 242 w 480"/>
                  <a:gd name="T25" fmla="*/ 0 h 520"/>
                  <a:gd name="T26" fmla="*/ 209 w 480"/>
                  <a:gd name="T27" fmla="*/ 32 h 520"/>
                  <a:gd name="T28" fmla="*/ 242 w 480"/>
                  <a:gd name="T29" fmla="*/ 64 h 520"/>
                  <a:gd name="T30" fmla="*/ 272 w 480"/>
                  <a:gd name="T31" fmla="*/ 44 h 520"/>
                  <a:gd name="T32" fmla="*/ 379 w 480"/>
                  <a:gd name="T33" fmla="*/ 54 h 520"/>
                  <a:gd name="T34" fmla="*/ 357 w 480"/>
                  <a:gd name="T35" fmla="*/ 167 h 520"/>
                  <a:gd name="T36" fmla="*/ 314 w 480"/>
                  <a:gd name="T37" fmla="*/ 275 h 520"/>
                  <a:gd name="T38" fmla="*/ 211 w 480"/>
                  <a:gd name="T39" fmla="*/ 288 h 520"/>
                  <a:gd name="T40" fmla="*/ 109 w 480"/>
                  <a:gd name="T41" fmla="*/ 275 h 520"/>
                  <a:gd name="T42" fmla="*/ 56 w 480"/>
                  <a:gd name="T43" fmla="*/ 168 h 520"/>
                  <a:gd name="T44" fmla="*/ 30 w 480"/>
                  <a:gd name="T45" fmla="*/ 54 h 520"/>
                  <a:gd name="T46" fmla="*/ 132 w 480"/>
                  <a:gd name="T47" fmla="*/ 43 h 520"/>
                  <a:gd name="T48" fmla="*/ 162 w 480"/>
                  <a:gd name="T49" fmla="*/ 64 h 520"/>
                  <a:gd name="T50" fmla="*/ 195 w 480"/>
                  <a:gd name="T51" fmla="*/ 32 h 520"/>
                  <a:gd name="T52" fmla="*/ 162 w 480"/>
                  <a:gd name="T53" fmla="*/ 0 h 520"/>
                  <a:gd name="T54" fmla="*/ 133 w 480"/>
                  <a:gd name="T55" fmla="*/ 19 h 520"/>
                  <a:gd name="T56" fmla="*/ 10 w 480"/>
                  <a:gd name="T57" fmla="*/ 40 h 520"/>
                  <a:gd name="T58" fmla="*/ 13 w 480"/>
                  <a:gd name="T59" fmla="*/ 112 h 520"/>
                  <a:gd name="T60" fmla="*/ 98 w 480"/>
                  <a:gd name="T61" fmla="*/ 297 h 520"/>
                  <a:gd name="T62" fmla="*/ 199 w 480"/>
                  <a:gd name="T63" fmla="*/ 312 h 520"/>
                  <a:gd name="T64" fmla="*/ 204 w 480"/>
                  <a:gd name="T65" fmla="*/ 394 h 520"/>
                  <a:gd name="T66" fmla="*/ 233 w 480"/>
                  <a:gd name="T67" fmla="*/ 506 h 520"/>
                  <a:gd name="T68" fmla="*/ 319 w 480"/>
                  <a:gd name="T69" fmla="*/ 520 h 520"/>
                  <a:gd name="T70" fmla="*/ 322 w 480"/>
                  <a:gd name="T71" fmla="*/ 520 h 520"/>
                  <a:gd name="T72" fmla="*/ 322 w 480"/>
                  <a:gd name="T73" fmla="*/ 520 h 520"/>
                  <a:gd name="T74" fmla="*/ 408 w 480"/>
                  <a:gd name="T75" fmla="*/ 506 h 520"/>
                  <a:gd name="T76" fmla="*/ 436 w 480"/>
                  <a:gd name="T77" fmla="*/ 394 h 520"/>
                  <a:gd name="T78" fmla="*/ 441 w 480"/>
                  <a:gd name="T79" fmla="*/ 326 h 520"/>
                  <a:gd name="T80" fmla="*/ 480 w 480"/>
                  <a:gd name="T81" fmla="*/ 277 h 520"/>
                  <a:gd name="T82" fmla="*/ 242 w 480"/>
                  <a:gd name="T83" fmla="*/ 40 h 520"/>
                  <a:gd name="T84" fmla="*/ 234 w 480"/>
                  <a:gd name="T85" fmla="*/ 32 h 520"/>
                  <a:gd name="T86" fmla="*/ 242 w 480"/>
                  <a:gd name="T87" fmla="*/ 24 h 520"/>
                  <a:gd name="T88" fmla="*/ 249 w 480"/>
                  <a:gd name="T89" fmla="*/ 32 h 520"/>
                  <a:gd name="T90" fmla="*/ 242 w 480"/>
                  <a:gd name="T91" fmla="*/ 40 h 520"/>
                  <a:gd name="T92" fmla="*/ 162 w 480"/>
                  <a:gd name="T93" fmla="*/ 24 h 520"/>
                  <a:gd name="T94" fmla="*/ 170 w 480"/>
                  <a:gd name="T95" fmla="*/ 32 h 520"/>
                  <a:gd name="T96" fmla="*/ 162 w 480"/>
                  <a:gd name="T97" fmla="*/ 40 h 520"/>
                  <a:gd name="T98" fmla="*/ 154 w 480"/>
                  <a:gd name="T99" fmla="*/ 32 h 520"/>
                  <a:gd name="T100" fmla="*/ 162 w 480"/>
                  <a:gd name="T101" fmla="*/ 24 h 520"/>
                  <a:gd name="T102" fmla="*/ 429 w 480"/>
                  <a:gd name="T103" fmla="*/ 298 h 520"/>
                  <a:gd name="T104" fmla="*/ 408 w 480"/>
                  <a:gd name="T105" fmla="*/ 277 h 520"/>
                  <a:gd name="T106" fmla="*/ 429 w 480"/>
                  <a:gd name="T107" fmla="*/ 256 h 520"/>
                  <a:gd name="T108" fmla="*/ 450 w 480"/>
                  <a:gd name="T109" fmla="*/ 277 h 520"/>
                  <a:gd name="T110" fmla="*/ 429 w 480"/>
                  <a:gd name="T111" fmla="*/ 29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0" h="520">
                    <a:moveTo>
                      <a:pt x="480" y="277"/>
                    </a:moveTo>
                    <a:cubicBezTo>
                      <a:pt x="480" y="249"/>
                      <a:pt x="457" y="227"/>
                      <a:pt x="429" y="227"/>
                    </a:cubicBezTo>
                    <a:cubicBezTo>
                      <a:pt x="401" y="227"/>
                      <a:pt x="379" y="249"/>
                      <a:pt x="379" y="277"/>
                    </a:cubicBezTo>
                    <a:cubicBezTo>
                      <a:pt x="379" y="300"/>
                      <a:pt x="395" y="320"/>
                      <a:pt x="416" y="326"/>
                    </a:cubicBezTo>
                    <a:cubicBezTo>
                      <a:pt x="413" y="398"/>
                      <a:pt x="405" y="473"/>
                      <a:pt x="396" y="485"/>
                    </a:cubicBezTo>
                    <a:cubicBezTo>
                      <a:pt x="381" y="492"/>
                      <a:pt x="343" y="495"/>
                      <a:pt x="320" y="495"/>
                    </a:cubicBezTo>
                    <a:cubicBezTo>
                      <a:pt x="298" y="495"/>
                      <a:pt x="259" y="492"/>
                      <a:pt x="245" y="485"/>
                    </a:cubicBezTo>
                    <a:cubicBezTo>
                      <a:pt x="235" y="472"/>
                      <a:pt x="227" y="388"/>
                      <a:pt x="224" y="312"/>
                    </a:cubicBezTo>
                    <a:cubicBezTo>
                      <a:pt x="250" y="311"/>
                      <a:pt x="301" y="308"/>
                      <a:pt x="325" y="297"/>
                    </a:cubicBezTo>
                    <a:cubicBezTo>
                      <a:pt x="355" y="281"/>
                      <a:pt x="387" y="149"/>
                      <a:pt x="391" y="134"/>
                    </a:cubicBezTo>
                    <a:cubicBezTo>
                      <a:pt x="410" y="54"/>
                      <a:pt x="402" y="44"/>
                      <a:pt x="399" y="39"/>
                    </a:cubicBezTo>
                    <a:cubicBezTo>
                      <a:pt x="386" y="22"/>
                      <a:pt x="325" y="19"/>
                      <a:pt x="271" y="20"/>
                    </a:cubicBezTo>
                    <a:cubicBezTo>
                      <a:pt x="267" y="8"/>
                      <a:pt x="255" y="0"/>
                      <a:pt x="242" y="0"/>
                    </a:cubicBezTo>
                    <a:cubicBezTo>
                      <a:pt x="224" y="0"/>
                      <a:pt x="209" y="14"/>
                      <a:pt x="209" y="32"/>
                    </a:cubicBezTo>
                    <a:cubicBezTo>
                      <a:pt x="209" y="50"/>
                      <a:pt x="224" y="64"/>
                      <a:pt x="242" y="64"/>
                    </a:cubicBezTo>
                    <a:cubicBezTo>
                      <a:pt x="255" y="64"/>
                      <a:pt x="267" y="56"/>
                      <a:pt x="272" y="44"/>
                    </a:cubicBezTo>
                    <a:cubicBezTo>
                      <a:pt x="317" y="44"/>
                      <a:pt x="368" y="47"/>
                      <a:pt x="379" y="54"/>
                    </a:cubicBezTo>
                    <a:cubicBezTo>
                      <a:pt x="380" y="65"/>
                      <a:pt x="374" y="108"/>
                      <a:pt x="357" y="167"/>
                    </a:cubicBezTo>
                    <a:cubicBezTo>
                      <a:pt x="337" y="238"/>
                      <a:pt x="320" y="271"/>
                      <a:pt x="314" y="275"/>
                    </a:cubicBezTo>
                    <a:cubicBezTo>
                      <a:pt x="293" y="285"/>
                      <a:pt x="234" y="288"/>
                      <a:pt x="211" y="288"/>
                    </a:cubicBezTo>
                    <a:cubicBezTo>
                      <a:pt x="188" y="288"/>
                      <a:pt x="130" y="285"/>
                      <a:pt x="109" y="275"/>
                    </a:cubicBezTo>
                    <a:cubicBezTo>
                      <a:pt x="102" y="271"/>
                      <a:pt x="80" y="234"/>
                      <a:pt x="56" y="168"/>
                    </a:cubicBezTo>
                    <a:cubicBezTo>
                      <a:pt x="32" y="102"/>
                      <a:pt x="26" y="61"/>
                      <a:pt x="30" y="54"/>
                    </a:cubicBezTo>
                    <a:cubicBezTo>
                      <a:pt x="38" y="42"/>
                      <a:pt x="87" y="39"/>
                      <a:pt x="132" y="43"/>
                    </a:cubicBezTo>
                    <a:cubicBezTo>
                      <a:pt x="137" y="56"/>
                      <a:pt x="148" y="64"/>
                      <a:pt x="162" y="64"/>
                    </a:cubicBezTo>
                    <a:cubicBezTo>
                      <a:pt x="180" y="64"/>
                      <a:pt x="195" y="50"/>
                      <a:pt x="195" y="32"/>
                    </a:cubicBezTo>
                    <a:cubicBezTo>
                      <a:pt x="195" y="14"/>
                      <a:pt x="180" y="0"/>
                      <a:pt x="162" y="0"/>
                    </a:cubicBezTo>
                    <a:cubicBezTo>
                      <a:pt x="149" y="0"/>
                      <a:pt x="138" y="7"/>
                      <a:pt x="133" y="19"/>
                    </a:cubicBezTo>
                    <a:cubicBezTo>
                      <a:pt x="99" y="16"/>
                      <a:pt x="28" y="13"/>
                      <a:pt x="10" y="40"/>
                    </a:cubicBezTo>
                    <a:cubicBezTo>
                      <a:pt x="4" y="47"/>
                      <a:pt x="0" y="62"/>
                      <a:pt x="13" y="112"/>
                    </a:cubicBezTo>
                    <a:cubicBezTo>
                      <a:pt x="27" y="167"/>
                      <a:pt x="70" y="282"/>
                      <a:pt x="98" y="297"/>
                    </a:cubicBezTo>
                    <a:cubicBezTo>
                      <a:pt x="122" y="309"/>
                      <a:pt x="174" y="311"/>
                      <a:pt x="199" y="312"/>
                    </a:cubicBezTo>
                    <a:cubicBezTo>
                      <a:pt x="200" y="329"/>
                      <a:pt x="202" y="361"/>
                      <a:pt x="204" y="394"/>
                    </a:cubicBezTo>
                    <a:cubicBezTo>
                      <a:pt x="212" y="488"/>
                      <a:pt x="223" y="501"/>
                      <a:pt x="233" y="506"/>
                    </a:cubicBezTo>
                    <a:cubicBezTo>
                      <a:pt x="255" y="518"/>
                      <a:pt x="305" y="519"/>
                      <a:pt x="319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35" y="519"/>
                      <a:pt x="386" y="518"/>
                      <a:pt x="408" y="506"/>
                    </a:cubicBezTo>
                    <a:cubicBezTo>
                      <a:pt x="418" y="501"/>
                      <a:pt x="428" y="488"/>
                      <a:pt x="436" y="394"/>
                    </a:cubicBezTo>
                    <a:cubicBezTo>
                      <a:pt x="438" y="369"/>
                      <a:pt x="440" y="344"/>
                      <a:pt x="441" y="326"/>
                    </a:cubicBezTo>
                    <a:cubicBezTo>
                      <a:pt x="463" y="321"/>
                      <a:pt x="480" y="301"/>
                      <a:pt x="480" y="277"/>
                    </a:cubicBezTo>
                    <a:close/>
                    <a:moveTo>
                      <a:pt x="242" y="40"/>
                    </a:moveTo>
                    <a:cubicBezTo>
                      <a:pt x="237" y="40"/>
                      <a:pt x="234" y="36"/>
                      <a:pt x="234" y="32"/>
                    </a:cubicBezTo>
                    <a:cubicBezTo>
                      <a:pt x="234" y="28"/>
                      <a:pt x="237" y="24"/>
                      <a:pt x="242" y="24"/>
                    </a:cubicBezTo>
                    <a:cubicBezTo>
                      <a:pt x="246" y="24"/>
                      <a:pt x="249" y="28"/>
                      <a:pt x="249" y="32"/>
                    </a:cubicBezTo>
                    <a:cubicBezTo>
                      <a:pt x="249" y="36"/>
                      <a:pt x="246" y="40"/>
                      <a:pt x="242" y="40"/>
                    </a:cubicBezTo>
                    <a:close/>
                    <a:moveTo>
                      <a:pt x="162" y="24"/>
                    </a:moveTo>
                    <a:cubicBezTo>
                      <a:pt x="167" y="24"/>
                      <a:pt x="170" y="28"/>
                      <a:pt x="170" y="32"/>
                    </a:cubicBezTo>
                    <a:cubicBezTo>
                      <a:pt x="170" y="36"/>
                      <a:pt x="167" y="40"/>
                      <a:pt x="162" y="40"/>
                    </a:cubicBezTo>
                    <a:cubicBezTo>
                      <a:pt x="158" y="40"/>
                      <a:pt x="154" y="36"/>
                      <a:pt x="154" y="32"/>
                    </a:cubicBezTo>
                    <a:cubicBezTo>
                      <a:pt x="154" y="28"/>
                      <a:pt x="158" y="24"/>
                      <a:pt x="162" y="24"/>
                    </a:cubicBezTo>
                    <a:close/>
                    <a:moveTo>
                      <a:pt x="429" y="298"/>
                    </a:moveTo>
                    <a:cubicBezTo>
                      <a:pt x="418" y="298"/>
                      <a:pt x="408" y="289"/>
                      <a:pt x="408" y="277"/>
                    </a:cubicBezTo>
                    <a:cubicBezTo>
                      <a:pt x="408" y="266"/>
                      <a:pt x="418" y="256"/>
                      <a:pt x="429" y="256"/>
                    </a:cubicBezTo>
                    <a:cubicBezTo>
                      <a:pt x="441" y="256"/>
                      <a:pt x="450" y="266"/>
                      <a:pt x="450" y="277"/>
                    </a:cubicBezTo>
                    <a:cubicBezTo>
                      <a:pt x="450" y="289"/>
                      <a:pt x="441" y="298"/>
                      <a:pt x="429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9892756" y="974057"/>
              <a:ext cx="602732" cy="603335"/>
              <a:chOff x="2016143" y="3938588"/>
              <a:chExt cx="3175000" cy="3178175"/>
            </a:xfrm>
          </p:grpSpPr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2016143" y="3938588"/>
                <a:ext cx="3175000" cy="317817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" name="Freeform 28"/>
              <p:cNvSpPr/>
              <p:nvPr/>
            </p:nvSpPr>
            <p:spPr bwMode="auto">
              <a:xfrm>
                <a:off x="2659081" y="5783263"/>
                <a:ext cx="685800" cy="674688"/>
              </a:xfrm>
              <a:custGeom>
                <a:avLst/>
                <a:gdLst>
                  <a:gd name="T0" fmla="*/ 84 w 182"/>
                  <a:gd name="T1" fmla="*/ 61 h 179"/>
                  <a:gd name="T2" fmla="*/ 60 w 182"/>
                  <a:gd name="T3" fmla="*/ 88 h 179"/>
                  <a:gd name="T4" fmla="*/ 69 w 182"/>
                  <a:gd name="T5" fmla="*/ 99 h 179"/>
                  <a:gd name="T6" fmla="*/ 0 w 182"/>
                  <a:gd name="T7" fmla="*/ 176 h 179"/>
                  <a:gd name="T8" fmla="*/ 4 w 182"/>
                  <a:gd name="T9" fmla="*/ 179 h 179"/>
                  <a:gd name="T10" fmla="*/ 83 w 182"/>
                  <a:gd name="T11" fmla="*/ 113 h 179"/>
                  <a:gd name="T12" fmla="*/ 95 w 182"/>
                  <a:gd name="T13" fmla="*/ 123 h 179"/>
                  <a:gd name="T14" fmla="*/ 121 w 182"/>
                  <a:gd name="T15" fmla="*/ 99 h 179"/>
                  <a:gd name="T16" fmla="*/ 182 w 182"/>
                  <a:gd name="T17" fmla="*/ 108 h 179"/>
                  <a:gd name="T18" fmla="*/ 76 w 182"/>
                  <a:gd name="T19" fmla="*/ 0 h 179"/>
                  <a:gd name="T20" fmla="*/ 84 w 182"/>
                  <a:gd name="T21" fmla="*/ 6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79">
                    <a:moveTo>
                      <a:pt x="84" y="61"/>
                    </a:moveTo>
                    <a:cubicBezTo>
                      <a:pt x="73" y="71"/>
                      <a:pt x="60" y="85"/>
                      <a:pt x="60" y="88"/>
                    </a:cubicBezTo>
                    <a:cubicBezTo>
                      <a:pt x="60" y="89"/>
                      <a:pt x="64" y="94"/>
                      <a:pt x="69" y="99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8" y="118"/>
                      <a:pt x="93" y="123"/>
                      <a:pt x="95" y="123"/>
                    </a:cubicBezTo>
                    <a:cubicBezTo>
                      <a:pt x="97" y="123"/>
                      <a:pt x="111" y="109"/>
                      <a:pt x="121" y="99"/>
                    </a:cubicBezTo>
                    <a:cubicBezTo>
                      <a:pt x="150" y="112"/>
                      <a:pt x="182" y="108"/>
                      <a:pt x="182" y="10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1" y="32"/>
                      <a:pt x="8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9" name="Freeform 29"/>
              <p:cNvSpPr>
                <a:spLocks noEditPoints="1"/>
              </p:cNvSpPr>
              <p:nvPr/>
            </p:nvSpPr>
            <p:spPr bwMode="auto">
              <a:xfrm>
                <a:off x="2960706" y="4597401"/>
                <a:ext cx="1587500" cy="1573213"/>
              </a:xfrm>
              <a:custGeom>
                <a:avLst/>
                <a:gdLst>
                  <a:gd name="T0" fmla="*/ 1000 w 1000"/>
                  <a:gd name="T1" fmla="*/ 256 h 991"/>
                  <a:gd name="T2" fmla="*/ 694 w 1000"/>
                  <a:gd name="T3" fmla="*/ 55 h 991"/>
                  <a:gd name="T4" fmla="*/ 694 w 1000"/>
                  <a:gd name="T5" fmla="*/ 216 h 991"/>
                  <a:gd name="T6" fmla="*/ 533 w 1000"/>
                  <a:gd name="T7" fmla="*/ 128 h 991"/>
                  <a:gd name="T8" fmla="*/ 0 w 1000"/>
                  <a:gd name="T9" fmla="*/ 738 h 991"/>
                  <a:gd name="T10" fmla="*/ 827 w 1000"/>
                  <a:gd name="T11" fmla="*/ 427 h 991"/>
                  <a:gd name="T12" fmla="*/ 908 w 1000"/>
                  <a:gd name="T13" fmla="*/ 434 h 991"/>
                  <a:gd name="T14" fmla="*/ 865 w 1000"/>
                  <a:gd name="T15" fmla="*/ 228 h 991"/>
                  <a:gd name="T16" fmla="*/ 780 w 1000"/>
                  <a:gd name="T17" fmla="*/ 420 h 991"/>
                  <a:gd name="T18" fmla="*/ 434 w 1000"/>
                  <a:gd name="T19" fmla="*/ 766 h 991"/>
                  <a:gd name="T20" fmla="*/ 434 w 1000"/>
                  <a:gd name="T21" fmla="*/ 766 h 991"/>
                  <a:gd name="T22" fmla="*/ 417 w 1000"/>
                  <a:gd name="T23" fmla="*/ 750 h 991"/>
                  <a:gd name="T24" fmla="*/ 400 w 1000"/>
                  <a:gd name="T25" fmla="*/ 735 h 991"/>
                  <a:gd name="T26" fmla="*/ 384 w 1000"/>
                  <a:gd name="T27" fmla="*/ 719 h 991"/>
                  <a:gd name="T28" fmla="*/ 367 w 1000"/>
                  <a:gd name="T29" fmla="*/ 702 h 991"/>
                  <a:gd name="T30" fmla="*/ 351 w 1000"/>
                  <a:gd name="T31" fmla="*/ 686 h 991"/>
                  <a:gd name="T32" fmla="*/ 334 w 1000"/>
                  <a:gd name="T33" fmla="*/ 669 h 991"/>
                  <a:gd name="T34" fmla="*/ 318 w 1000"/>
                  <a:gd name="T35" fmla="*/ 652 h 991"/>
                  <a:gd name="T36" fmla="*/ 301 w 1000"/>
                  <a:gd name="T37" fmla="*/ 636 h 991"/>
                  <a:gd name="T38" fmla="*/ 287 w 1000"/>
                  <a:gd name="T39" fmla="*/ 619 h 991"/>
                  <a:gd name="T40" fmla="*/ 270 w 1000"/>
                  <a:gd name="T41" fmla="*/ 603 h 991"/>
                  <a:gd name="T42" fmla="*/ 254 w 1000"/>
                  <a:gd name="T43" fmla="*/ 586 h 991"/>
                  <a:gd name="T44" fmla="*/ 237 w 1000"/>
                  <a:gd name="T45" fmla="*/ 572 h 991"/>
                  <a:gd name="T46" fmla="*/ 227 w 1000"/>
                  <a:gd name="T47" fmla="*/ 562 h 991"/>
                  <a:gd name="T48" fmla="*/ 353 w 1000"/>
                  <a:gd name="T49" fmla="*/ 439 h 991"/>
                  <a:gd name="T50" fmla="*/ 483 w 1000"/>
                  <a:gd name="T51" fmla="*/ 529 h 991"/>
                  <a:gd name="T52" fmla="*/ 417 w 1000"/>
                  <a:gd name="T53" fmla="*/ 375 h 991"/>
                  <a:gd name="T54" fmla="*/ 540 w 1000"/>
                  <a:gd name="T55" fmla="*/ 456 h 991"/>
                  <a:gd name="T56" fmla="*/ 476 w 1000"/>
                  <a:gd name="T57" fmla="*/ 313 h 991"/>
                  <a:gd name="T58" fmla="*/ 588 w 1000"/>
                  <a:gd name="T59" fmla="*/ 382 h 991"/>
                  <a:gd name="T60" fmla="*/ 576 w 1000"/>
                  <a:gd name="T61" fmla="*/ 216 h 991"/>
                  <a:gd name="T62" fmla="*/ 592 w 1000"/>
                  <a:gd name="T63" fmla="*/ 233 h 991"/>
                  <a:gd name="T64" fmla="*/ 607 w 1000"/>
                  <a:gd name="T65" fmla="*/ 249 h 991"/>
                  <a:gd name="T66" fmla="*/ 623 w 1000"/>
                  <a:gd name="T67" fmla="*/ 266 h 991"/>
                  <a:gd name="T68" fmla="*/ 640 w 1000"/>
                  <a:gd name="T69" fmla="*/ 280 h 991"/>
                  <a:gd name="T70" fmla="*/ 656 w 1000"/>
                  <a:gd name="T71" fmla="*/ 297 h 991"/>
                  <a:gd name="T72" fmla="*/ 673 w 1000"/>
                  <a:gd name="T73" fmla="*/ 313 h 991"/>
                  <a:gd name="T74" fmla="*/ 690 w 1000"/>
                  <a:gd name="T75" fmla="*/ 330 h 991"/>
                  <a:gd name="T76" fmla="*/ 706 w 1000"/>
                  <a:gd name="T77" fmla="*/ 347 h 991"/>
                  <a:gd name="T78" fmla="*/ 723 w 1000"/>
                  <a:gd name="T79" fmla="*/ 363 h 991"/>
                  <a:gd name="T80" fmla="*/ 739 w 1000"/>
                  <a:gd name="T81" fmla="*/ 380 h 991"/>
                  <a:gd name="T82" fmla="*/ 754 w 1000"/>
                  <a:gd name="T83" fmla="*/ 396 h 991"/>
                  <a:gd name="T84" fmla="*/ 770 w 1000"/>
                  <a:gd name="T85" fmla="*/ 413 h 991"/>
                  <a:gd name="T86" fmla="*/ 780 w 1000"/>
                  <a:gd name="T87" fmla="*/ 42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00" h="991">
                    <a:moveTo>
                      <a:pt x="946" y="309"/>
                    </a:moveTo>
                    <a:lnTo>
                      <a:pt x="1000" y="256"/>
                    </a:lnTo>
                    <a:lnTo>
                      <a:pt x="749" y="0"/>
                    </a:lnTo>
                    <a:lnTo>
                      <a:pt x="694" y="55"/>
                    </a:lnTo>
                    <a:lnTo>
                      <a:pt x="775" y="136"/>
                    </a:lnTo>
                    <a:lnTo>
                      <a:pt x="694" y="216"/>
                    </a:lnTo>
                    <a:lnTo>
                      <a:pt x="571" y="90"/>
                    </a:lnTo>
                    <a:lnTo>
                      <a:pt x="533" y="128"/>
                    </a:lnTo>
                    <a:lnTo>
                      <a:pt x="576" y="171"/>
                    </a:lnTo>
                    <a:lnTo>
                      <a:pt x="0" y="738"/>
                    </a:lnTo>
                    <a:lnTo>
                      <a:pt x="254" y="991"/>
                    </a:lnTo>
                    <a:lnTo>
                      <a:pt x="827" y="427"/>
                    </a:lnTo>
                    <a:lnTo>
                      <a:pt x="870" y="470"/>
                    </a:lnTo>
                    <a:lnTo>
                      <a:pt x="908" y="434"/>
                    </a:lnTo>
                    <a:lnTo>
                      <a:pt x="784" y="309"/>
                    </a:lnTo>
                    <a:lnTo>
                      <a:pt x="865" y="228"/>
                    </a:lnTo>
                    <a:lnTo>
                      <a:pt x="946" y="309"/>
                    </a:lnTo>
                    <a:close/>
                    <a:moveTo>
                      <a:pt x="780" y="420"/>
                    </a:moveTo>
                    <a:lnTo>
                      <a:pt x="780" y="420"/>
                    </a:lnTo>
                    <a:lnTo>
                      <a:pt x="434" y="766"/>
                    </a:lnTo>
                    <a:lnTo>
                      <a:pt x="780" y="420"/>
                    </a:lnTo>
                    <a:lnTo>
                      <a:pt x="434" y="766"/>
                    </a:lnTo>
                    <a:lnTo>
                      <a:pt x="424" y="759"/>
                    </a:lnTo>
                    <a:lnTo>
                      <a:pt x="417" y="750"/>
                    </a:lnTo>
                    <a:lnTo>
                      <a:pt x="408" y="742"/>
                    </a:lnTo>
                    <a:lnTo>
                      <a:pt x="400" y="735"/>
                    </a:lnTo>
                    <a:lnTo>
                      <a:pt x="391" y="726"/>
                    </a:lnTo>
                    <a:lnTo>
                      <a:pt x="384" y="719"/>
                    </a:lnTo>
                    <a:lnTo>
                      <a:pt x="374" y="709"/>
                    </a:lnTo>
                    <a:lnTo>
                      <a:pt x="367" y="702"/>
                    </a:lnTo>
                    <a:lnTo>
                      <a:pt x="360" y="693"/>
                    </a:lnTo>
                    <a:lnTo>
                      <a:pt x="351" y="686"/>
                    </a:lnTo>
                    <a:lnTo>
                      <a:pt x="344" y="676"/>
                    </a:lnTo>
                    <a:lnTo>
                      <a:pt x="334" y="669"/>
                    </a:lnTo>
                    <a:lnTo>
                      <a:pt x="327" y="662"/>
                    </a:lnTo>
                    <a:lnTo>
                      <a:pt x="318" y="652"/>
                    </a:lnTo>
                    <a:lnTo>
                      <a:pt x="310" y="645"/>
                    </a:lnTo>
                    <a:lnTo>
                      <a:pt x="301" y="636"/>
                    </a:lnTo>
                    <a:lnTo>
                      <a:pt x="294" y="629"/>
                    </a:lnTo>
                    <a:lnTo>
                      <a:pt x="287" y="619"/>
                    </a:lnTo>
                    <a:lnTo>
                      <a:pt x="277" y="612"/>
                    </a:lnTo>
                    <a:lnTo>
                      <a:pt x="270" y="603"/>
                    </a:lnTo>
                    <a:lnTo>
                      <a:pt x="261" y="595"/>
                    </a:lnTo>
                    <a:lnTo>
                      <a:pt x="254" y="586"/>
                    </a:lnTo>
                    <a:lnTo>
                      <a:pt x="244" y="579"/>
                    </a:lnTo>
                    <a:lnTo>
                      <a:pt x="237" y="572"/>
                    </a:lnTo>
                    <a:lnTo>
                      <a:pt x="227" y="562"/>
                    </a:lnTo>
                    <a:lnTo>
                      <a:pt x="227" y="562"/>
                    </a:lnTo>
                    <a:lnTo>
                      <a:pt x="282" y="508"/>
                    </a:lnTo>
                    <a:lnTo>
                      <a:pt x="353" y="439"/>
                    </a:lnTo>
                    <a:lnTo>
                      <a:pt x="464" y="548"/>
                    </a:lnTo>
                    <a:lnTo>
                      <a:pt x="483" y="529"/>
                    </a:lnTo>
                    <a:lnTo>
                      <a:pt x="372" y="418"/>
                    </a:lnTo>
                    <a:lnTo>
                      <a:pt x="417" y="375"/>
                    </a:lnTo>
                    <a:lnTo>
                      <a:pt x="519" y="477"/>
                    </a:lnTo>
                    <a:lnTo>
                      <a:pt x="540" y="456"/>
                    </a:lnTo>
                    <a:lnTo>
                      <a:pt x="436" y="354"/>
                    </a:lnTo>
                    <a:lnTo>
                      <a:pt x="476" y="313"/>
                    </a:lnTo>
                    <a:lnTo>
                      <a:pt x="566" y="403"/>
                    </a:lnTo>
                    <a:lnTo>
                      <a:pt x="588" y="382"/>
                    </a:lnTo>
                    <a:lnTo>
                      <a:pt x="498" y="294"/>
                    </a:lnTo>
                    <a:lnTo>
                      <a:pt x="576" y="216"/>
                    </a:lnTo>
                    <a:lnTo>
                      <a:pt x="583" y="223"/>
                    </a:lnTo>
                    <a:lnTo>
                      <a:pt x="592" y="233"/>
                    </a:lnTo>
                    <a:lnTo>
                      <a:pt x="600" y="240"/>
                    </a:lnTo>
                    <a:lnTo>
                      <a:pt x="607" y="249"/>
                    </a:lnTo>
                    <a:lnTo>
                      <a:pt x="616" y="256"/>
                    </a:lnTo>
                    <a:lnTo>
                      <a:pt x="623" y="266"/>
                    </a:lnTo>
                    <a:lnTo>
                      <a:pt x="633" y="273"/>
                    </a:lnTo>
                    <a:lnTo>
                      <a:pt x="640" y="280"/>
                    </a:lnTo>
                    <a:lnTo>
                      <a:pt x="649" y="290"/>
                    </a:lnTo>
                    <a:lnTo>
                      <a:pt x="656" y="297"/>
                    </a:lnTo>
                    <a:lnTo>
                      <a:pt x="666" y="306"/>
                    </a:lnTo>
                    <a:lnTo>
                      <a:pt x="673" y="313"/>
                    </a:lnTo>
                    <a:lnTo>
                      <a:pt x="680" y="323"/>
                    </a:lnTo>
                    <a:lnTo>
                      <a:pt x="690" y="330"/>
                    </a:lnTo>
                    <a:lnTo>
                      <a:pt x="697" y="339"/>
                    </a:lnTo>
                    <a:lnTo>
                      <a:pt x="706" y="347"/>
                    </a:lnTo>
                    <a:lnTo>
                      <a:pt x="713" y="354"/>
                    </a:lnTo>
                    <a:lnTo>
                      <a:pt x="723" y="363"/>
                    </a:lnTo>
                    <a:lnTo>
                      <a:pt x="730" y="370"/>
                    </a:lnTo>
                    <a:lnTo>
                      <a:pt x="739" y="380"/>
                    </a:lnTo>
                    <a:lnTo>
                      <a:pt x="747" y="387"/>
                    </a:lnTo>
                    <a:lnTo>
                      <a:pt x="754" y="396"/>
                    </a:lnTo>
                    <a:lnTo>
                      <a:pt x="763" y="403"/>
                    </a:lnTo>
                    <a:lnTo>
                      <a:pt x="770" y="413"/>
                    </a:lnTo>
                    <a:lnTo>
                      <a:pt x="780" y="420"/>
                    </a:lnTo>
                    <a:lnTo>
                      <a:pt x="780" y="4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350643" y="974057"/>
              <a:ext cx="603033" cy="602732"/>
              <a:chOff x="2185988" y="3163888"/>
              <a:chExt cx="3176587" cy="3175000"/>
            </a:xfrm>
          </p:grpSpPr>
          <p:sp>
            <p:nvSpPr>
              <p:cNvPr id="63" name="Oval 33"/>
              <p:cNvSpPr>
                <a:spLocks noChangeArrowheads="1"/>
              </p:cNvSpPr>
              <p:nvPr/>
            </p:nvSpPr>
            <p:spPr bwMode="auto">
              <a:xfrm>
                <a:off x="2185988" y="3163888"/>
                <a:ext cx="3176587" cy="3175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4" name="Freeform 34"/>
              <p:cNvSpPr/>
              <p:nvPr/>
            </p:nvSpPr>
            <p:spPr bwMode="auto">
              <a:xfrm>
                <a:off x="3379788" y="4443413"/>
                <a:ext cx="788987" cy="790575"/>
              </a:xfrm>
              <a:custGeom>
                <a:avLst/>
                <a:gdLst>
                  <a:gd name="T0" fmla="*/ 305 w 497"/>
                  <a:gd name="T1" fmla="*/ 0 h 498"/>
                  <a:gd name="T2" fmla="*/ 192 w 497"/>
                  <a:gd name="T3" fmla="*/ 0 h 498"/>
                  <a:gd name="T4" fmla="*/ 192 w 497"/>
                  <a:gd name="T5" fmla="*/ 192 h 498"/>
                  <a:gd name="T6" fmla="*/ 0 w 497"/>
                  <a:gd name="T7" fmla="*/ 192 h 498"/>
                  <a:gd name="T8" fmla="*/ 0 w 497"/>
                  <a:gd name="T9" fmla="*/ 303 h 498"/>
                  <a:gd name="T10" fmla="*/ 192 w 497"/>
                  <a:gd name="T11" fmla="*/ 303 h 498"/>
                  <a:gd name="T12" fmla="*/ 192 w 497"/>
                  <a:gd name="T13" fmla="*/ 498 h 498"/>
                  <a:gd name="T14" fmla="*/ 305 w 497"/>
                  <a:gd name="T15" fmla="*/ 498 h 498"/>
                  <a:gd name="T16" fmla="*/ 305 w 497"/>
                  <a:gd name="T17" fmla="*/ 303 h 498"/>
                  <a:gd name="T18" fmla="*/ 497 w 497"/>
                  <a:gd name="T19" fmla="*/ 303 h 498"/>
                  <a:gd name="T20" fmla="*/ 497 w 497"/>
                  <a:gd name="T21" fmla="*/ 192 h 498"/>
                  <a:gd name="T22" fmla="*/ 305 w 497"/>
                  <a:gd name="T23" fmla="*/ 192 h 498"/>
                  <a:gd name="T24" fmla="*/ 305 w 497"/>
                  <a:gd name="T2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498">
                    <a:moveTo>
                      <a:pt x="305" y="0"/>
                    </a:moveTo>
                    <a:lnTo>
                      <a:pt x="192" y="0"/>
                    </a:lnTo>
                    <a:lnTo>
                      <a:pt x="192" y="192"/>
                    </a:lnTo>
                    <a:lnTo>
                      <a:pt x="0" y="192"/>
                    </a:lnTo>
                    <a:lnTo>
                      <a:pt x="0" y="303"/>
                    </a:lnTo>
                    <a:lnTo>
                      <a:pt x="192" y="303"/>
                    </a:lnTo>
                    <a:lnTo>
                      <a:pt x="192" y="498"/>
                    </a:lnTo>
                    <a:lnTo>
                      <a:pt x="305" y="498"/>
                    </a:lnTo>
                    <a:lnTo>
                      <a:pt x="305" y="303"/>
                    </a:lnTo>
                    <a:lnTo>
                      <a:pt x="497" y="303"/>
                    </a:lnTo>
                    <a:lnTo>
                      <a:pt x="497" y="192"/>
                    </a:lnTo>
                    <a:lnTo>
                      <a:pt x="305" y="192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5" name="Freeform 35"/>
              <p:cNvSpPr>
                <a:spLocks noEditPoints="1"/>
              </p:cNvSpPr>
              <p:nvPr/>
            </p:nvSpPr>
            <p:spPr bwMode="auto">
              <a:xfrm>
                <a:off x="2879725" y="3878263"/>
                <a:ext cx="1790700" cy="1746250"/>
              </a:xfrm>
              <a:custGeom>
                <a:avLst/>
                <a:gdLst>
                  <a:gd name="T0" fmla="*/ 451 w 476"/>
                  <a:gd name="T1" fmla="*/ 65 h 464"/>
                  <a:gd name="T2" fmla="*/ 321 w 476"/>
                  <a:gd name="T3" fmla="*/ 65 h 464"/>
                  <a:gd name="T4" fmla="*/ 321 w 476"/>
                  <a:gd name="T5" fmla="*/ 0 h 464"/>
                  <a:gd name="T6" fmla="*/ 155 w 476"/>
                  <a:gd name="T7" fmla="*/ 0 h 464"/>
                  <a:gd name="T8" fmla="*/ 155 w 476"/>
                  <a:gd name="T9" fmla="*/ 65 h 464"/>
                  <a:gd name="T10" fmla="*/ 25 w 476"/>
                  <a:gd name="T11" fmla="*/ 65 h 464"/>
                  <a:gd name="T12" fmla="*/ 0 w 476"/>
                  <a:gd name="T13" fmla="*/ 90 h 464"/>
                  <a:gd name="T14" fmla="*/ 0 w 476"/>
                  <a:gd name="T15" fmla="*/ 420 h 464"/>
                  <a:gd name="T16" fmla="*/ 25 w 476"/>
                  <a:gd name="T17" fmla="*/ 445 h 464"/>
                  <a:gd name="T18" fmla="*/ 71 w 476"/>
                  <a:gd name="T19" fmla="*/ 445 h 464"/>
                  <a:gd name="T20" fmla="*/ 78 w 476"/>
                  <a:gd name="T21" fmla="*/ 464 h 464"/>
                  <a:gd name="T22" fmla="*/ 113 w 476"/>
                  <a:gd name="T23" fmla="*/ 464 h 464"/>
                  <a:gd name="T24" fmla="*/ 115 w 476"/>
                  <a:gd name="T25" fmla="*/ 445 h 464"/>
                  <a:gd name="T26" fmla="*/ 366 w 476"/>
                  <a:gd name="T27" fmla="*/ 445 h 464"/>
                  <a:gd name="T28" fmla="*/ 368 w 476"/>
                  <a:gd name="T29" fmla="*/ 464 h 464"/>
                  <a:gd name="T30" fmla="*/ 403 w 476"/>
                  <a:gd name="T31" fmla="*/ 464 h 464"/>
                  <a:gd name="T32" fmla="*/ 410 w 476"/>
                  <a:gd name="T33" fmla="*/ 445 h 464"/>
                  <a:gd name="T34" fmla="*/ 451 w 476"/>
                  <a:gd name="T35" fmla="*/ 445 h 464"/>
                  <a:gd name="T36" fmla="*/ 476 w 476"/>
                  <a:gd name="T37" fmla="*/ 420 h 464"/>
                  <a:gd name="T38" fmla="*/ 476 w 476"/>
                  <a:gd name="T39" fmla="*/ 90 h 464"/>
                  <a:gd name="T40" fmla="*/ 451 w 476"/>
                  <a:gd name="T41" fmla="*/ 65 h 464"/>
                  <a:gd name="T42" fmla="*/ 187 w 476"/>
                  <a:gd name="T43" fmla="*/ 28 h 464"/>
                  <a:gd name="T44" fmla="*/ 187 w 476"/>
                  <a:gd name="T45" fmla="*/ 28 h 464"/>
                  <a:gd name="T46" fmla="*/ 291 w 476"/>
                  <a:gd name="T47" fmla="*/ 28 h 464"/>
                  <a:gd name="T48" fmla="*/ 291 w 476"/>
                  <a:gd name="T49" fmla="*/ 65 h 464"/>
                  <a:gd name="T50" fmla="*/ 291 w 476"/>
                  <a:gd name="T51" fmla="*/ 65 h 464"/>
                  <a:gd name="T52" fmla="*/ 287 w 476"/>
                  <a:gd name="T53" fmla="*/ 65 h 464"/>
                  <a:gd name="T54" fmla="*/ 283 w 476"/>
                  <a:gd name="T55" fmla="*/ 65 h 464"/>
                  <a:gd name="T56" fmla="*/ 278 w 476"/>
                  <a:gd name="T57" fmla="*/ 65 h 464"/>
                  <a:gd name="T58" fmla="*/ 274 w 476"/>
                  <a:gd name="T59" fmla="*/ 65 h 464"/>
                  <a:gd name="T60" fmla="*/ 270 w 476"/>
                  <a:gd name="T61" fmla="*/ 65 h 464"/>
                  <a:gd name="T62" fmla="*/ 266 w 476"/>
                  <a:gd name="T63" fmla="*/ 65 h 464"/>
                  <a:gd name="T64" fmla="*/ 262 w 476"/>
                  <a:gd name="T65" fmla="*/ 65 h 464"/>
                  <a:gd name="T66" fmla="*/ 258 w 476"/>
                  <a:gd name="T67" fmla="*/ 65 h 464"/>
                  <a:gd name="T68" fmla="*/ 253 w 476"/>
                  <a:gd name="T69" fmla="*/ 65 h 464"/>
                  <a:gd name="T70" fmla="*/ 249 w 476"/>
                  <a:gd name="T71" fmla="*/ 65 h 464"/>
                  <a:gd name="T72" fmla="*/ 245 w 476"/>
                  <a:gd name="T73" fmla="*/ 65 h 464"/>
                  <a:gd name="T74" fmla="*/ 241 w 476"/>
                  <a:gd name="T75" fmla="*/ 65 h 464"/>
                  <a:gd name="T76" fmla="*/ 237 w 476"/>
                  <a:gd name="T77" fmla="*/ 65 h 464"/>
                  <a:gd name="T78" fmla="*/ 233 w 476"/>
                  <a:gd name="T79" fmla="*/ 65 h 464"/>
                  <a:gd name="T80" fmla="*/ 228 w 476"/>
                  <a:gd name="T81" fmla="*/ 65 h 464"/>
                  <a:gd name="T82" fmla="*/ 224 w 476"/>
                  <a:gd name="T83" fmla="*/ 65 h 464"/>
                  <a:gd name="T84" fmla="*/ 220 w 476"/>
                  <a:gd name="T85" fmla="*/ 65 h 464"/>
                  <a:gd name="T86" fmla="*/ 216 w 476"/>
                  <a:gd name="T87" fmla="*/ 65 h 464"/>
                  <a:gd name="T88" fmla="*/ 212 w 476"/>
                  <a:gd name="T89" fmla="*/ 65 h 464"/>
                  <a:gd name="T90" fmla="*/ 208 w 476"/>
                  <a:gd name="T91" fmla="*/ 65 h 464"/>
                  <a:gd name="T92" fmla="*/ 203 w 476"/>
                  <a:gd name="T93" fmla="*/ 65 h 464"/>
                  <a:gd name="T94" fmla="*/ 199 w 476"/>
                  <a:gd name="T95" fmla="*/ 65 h 464"/>
                  <a:gd name="T96" fmla="*/ 195 w 476"/>
                  <a:gd name="T97" fmla="*/ 65 h 464"/>
                  <a:gd name="T98" fmla="*/ 191 w 476"/>
                  <a:gd name="T99" fmla="*/ 65 h 464"/>
                  <a:gd name="T100" fmla="*/ 187 w 476"/>
                  <a:gd name="T101" fmla="*/ 65 h 464"/>
                  <a:gd name="T102" fmla="*/ 187 w 476"/>
                  <a:gd name="T103" fmla="*/ 28 h 464"/>
                  <a:gd name="T104" fmla="*/ 238 w 476"/>
                  <a:gd name="T105" fmla="*/ 402 h 464"/>
                  <a:gd name="T106" fmla="*/ 91 w 476"/>
                  <a:gd name="T107" fmla="*/ 255 h 464"/>
                  <a:gd name="T108" fmla="*/ 238 w 476"/>
                  <a:gd name="T109" fmla="*/ 108 h 464"/>
                  <a:gd name="T110" fmla="*/ 385 w 476"/>
                  <a:gd name="T111" fmla="*/ 255 h 464"/>
                  <a:gd name="T112" fmla="*/ 238 w 476"/>
                  <a:gd name="T113" fmla="*/ 40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6" h="464">
                    <a:moveTo>
                      <a:pt x="451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11" y="65"/>
                      <a:pt x="0" y="76"/>
                      <a:pt x="0" y="9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34"/>
                      <a:pt x="11" y="445"/>
                      <a:pt x="25" y="445"/>
                    </a:cubicBezTo>
                    <a:cubicBezTo>
                      <a:pt x="71" y="445"/>
                      <a:pt x="71" y="445"/>
                      <a:pt x="71" y="445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113" y="464"/>
                      <a:pt x="113" y="464"/>
                      <a:pt x="113" y="464"/>
                    </a:cubicBezTo>
                    <a:cubicBezTo>
                      <a:pt x="115" y="445"/>
                      <a:pt x="115" y="445"/>
                      <a:pt x="115" y="445"/>
                    </a:cubicBezTo>
                    <a:cubicBezTo>
                      <a:pt x="366" y="445"/>
                      <a:pt x="366" y="445"/>
                      <a:pt x="366" y="445"/>
                    </a:cubicBezTo>
                    <a:cubicBezTo>
                      <a:pt x="368" y="464"/>
                      <a:pt x="368" y="464"/>
                      <a:pt x="368" y="464"/>
                    </a:cubicBezTo>
                    <a:cubicBezTo>
                      <a:pt x="403" y="464"/>
                      <a:pt x="403" y="464"/>
                      <a:pt x="403" y="464"/>
                    </a:cubicBezTo>
                    <a:cubicBezTo>
                      <a:pt x="410" y="445"/>
                      <a:pt x="410" y="445"/>
                      <a:pt x="410" y="445"/>
                    </a:cubicBezTo>
                    <a:cubicBezTo>
                      <a:pt x="451" y="445"/>
                      <a:pt x="451" y="445"/>
                      <a:pt x="451" y="445"/>
                    </a:cubicBezTo>
                    <a:cubicBezTo>
                      <a:pt x="465" y="445"/>
                      <a:pt x="476" y="434"/>
                      <a:pt x="476" y="420"/>
                    </a:cubicBezTo>
                    <a:cubicBezTo>
                      <a:pt x="476" y="90"/>
                      <a:pt x="476" y="90"/>
                      <a:pt x="476" y="90"/>
                    </a:cubicBezTo>
                    <a:cubicBezTo>
                      <a:pt x="476" y="76"/>
                      <a:pt x="465" y="65"/>
                      <a:pt x="451" y="65"/>
                    </a:cubicBezTo>
                    <a:close/>
                    <a:moveTo>
                      <a:pt x="187" y="28"/>
                    </a:moveTo>
                    <a:cubicBezTo>
                      <a:pt x="187" y="28"/>
                      <a:pt x="187" y="28"/>
                      <a:pt x="187" y="28"/>
                    </a:cubicBezTo>
                    <a:cubicBezTo>
                      <a:pt x="291" y="28"/>
                      <a:pt x="291" y="28"/>
                      <a:pt x="291" y="28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87" y="65"/>
                      <a:pt x="287" y="65"/>
                      <a:pt x="287" y="65"/>
                    </a:cubicBezTo>
                    <a:cubicBezTo>
                      <a:pt x="283" y="65"/>
                      <a:pt x="283" y="65"/>
                      <a:pt x="283" y="65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4" y="65"/>
                      <a:pt x="274" y="65"/>
                      <a:pt x="274" y="65"/>
                    </a:cubicBezTo>
                    <a:cubicBezTo>
                      <a:pt x="270" y="65"/>
                      <a:pt x="270" y="65"/>
                      <a:pt x="270" y="65"/>
                    </a:cubicBezTo>
                    <a:cubicBezTo>
                      <a:pt x="266" y="65"/>
                      <a:pt x="266" y="65"/>
                      <a:pt x="266" y="65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5" y="65"/>
                      <a:pt x="245" y="65"/>
                      <a:pt x="245" y="65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7" y="65"/>
                      <a:pt x="237" y="65"/>
                      <a:pt x="237" y="65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20" y="65"/>
                      <a:pt x="220" y="65"/>
                      <a:pt x="220" y="65"/>
                    </a:cubicBezTo>
                    <a:cubicBezTo>
                      <a:pt x="216" y="65"/>
                      <a:pt x="216" y="65"/>
                      <a:pt x="216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8" y="65"/>
                      <a:pt x="208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1" y="65"/>
                      <a:pt x="191" y="65"/>
                      <a:pt x="191" y="65"/>
                    </a:cubicBezTo>
                    <a:cubicBezTo>
                      <a:pt x="187" y="65"/>
                      <a:pt x="187" y="65"/>
                      <a:pt x="187" y="65"/>
                    </a:cubicBezTo>
                    <a:lnTo>
                      <a:pt x="187" y="28"/>
                    </a:lnTo>
                    <a:close/>
                    <a:moveTo>
                      <a:pt x="238" y="402"/>
                    </a:moveTo>
                    <a:cubicBezTo>
                      <a:pt x="157" y="402"/>
                      <a:pt x="91" y="336"/>
                      <a:pt x="91" y="255"/>
                    </a:cubicBezTo>
                    <a:cubicBezTo>
                      <a:pt x="91" y="174"/>
                      <a:pt x="157" y="108"/>
                      <a:pt x="238" y="108"/>
                    </a:cubicBezTo>
                    <a:cubicBezTo>
                      <a:pt x="319" y="108"/>
                      <a:pt x="385" y="174"/>
                      <a:pt x="385" y="255"/>
                    </a:cubicBezTo>
                    <a:cubicBezTo>
                      <a:pt x="385" y="336"/>
                      <a:pt x="319" y="402"/>
                      <a:pt x="238" y="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2058" name="文本框 2057"/>
          <p:cNvSpPr txBox="1"/>
          <p:nvPr/>
        </p:nvSpPr>
        <p:spPr>
          <a:xfrm>
            <a:off x="5568315" y="1788160"/>
            <a:ext cx="63785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l" fontAlgn="auto">
              <a:lnSpc>
                <a:spcPct val="150000"/>
              </a:lnSpc>
              <a:spcBef>
                <a:spcPts val="0"/>
              </a:spcBef>
            </a:pPr>
            <a:r>
              <a:rPr 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端正姿势</a:t>
            </a: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</a:t>
            </a:r>
            <a:r>
              <a:rPr 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爱护脊柱</a:t>
            </a:r>
            <a:endParaRPr lang="zh-CN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3" name="图片 145"/>
          <p:cNvPicPr/>
          <p:nvPr>
            <p:custDataLst>
              <p:tags r:id="rId1"/>
            </p:custDataLst>
          </p:nvPr>
        </p:nvPicPr>
        <p:blipFill>
          <a:blip r:embed="rId2"/>
          <a:srcRect l="7880" r="12601" b="2306"/>
          <a:stretch>
            <a:fillRect/>
          </a:stretch>
        </p:blipFill>
        <p:spPr>
          <a:xfrm>
            <a:off x="548005" y="1448435"/>
            <a:ext cx="5173980" cy="3425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373495" y="4363720"/>
            <a:ext cx="4549775" cy="1476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 fontAlgn="auto">
              <a:lnSpc>
                <a:spcPct val="150000"/>
              </a:lnSpc>
            </a:pPr>
            <a:r>
              <a:rPr 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盐津县疾病预防控制中心</a:t>
            </a:r>
            <a:endParaRPr 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 smtClean="0">
                <a:solidFill>
                  <a:srgbClr val="000000"/>
                </a:solidFill>
                <a:latin typeface="方正全福体" panose="02000500000000000000" charset="-122"/>
                <a:ea typeface="方正全福体" panose="02000500000000000000" charset="-122"/>
                <a:cs typeface="方正全福体" panose="02000500000000000000" charset="-122"/>
                <a:sym typeface="+mn-ea"/>
              </a:rPr>
              <a:t>  </a:t>
            </a:r>
            <a:r>
              <a:rPr 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昭通市健康科普专家库成员（蒋娟）</a:t>
            </a:r>
            <a:endParaRPr 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适宜人群：小学生</a:t>
            </a:r>
            <a:endParaRPr 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5677535" y="1406525"/>
            <a:ext cx="5181600" cy="3774440"/>
          </a:xfrm>
        </p:spPr>
        <p:txBody>
          <a:bodyPr>
            <a:normAutofit fontScale="80000"/>
          </a:bodyPr>
          <a:p>
            <a:pPr marL="0" lvl="1" defTabSz="914400">
              <a:lnSpc>
                <a:spcPct val="20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1.</a:t>
            </a:r>
            <a:r>
              <a:rPr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习惯性姿势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20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2.</a:t>
            </a:r>
            <a:r>
              <a:rPr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桌椅高矮不合适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20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3.</a:t>
            </a:r>
            <a:r>
              <a:rPr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体力活动缺乏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20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en-US" altLang="zh-CN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4.</a:t>
            </a:r>
            <a:r>
              <a:rPr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营养和体质因素</a:t>
            </a:r>
            <a:endParaRPr sz="35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发生原因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770" y="1703070"/>
            <a:ext cx="4049395" cy="318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27"/>
          <p:cNvSpPr txBox="1"/>
          <p:nvPr/>
        </p:nvSpPr>
        <p:spPr>
          <a:xfrm>
            <a:off x="3903414" y="1652590"/>
            <a:ext cx="3495975" cy="282321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p>
            <a:r>
              <a:rPr lang="en-US" altLang="zh-CN" sz="17900" dirty="0">
                <a:solidFill>
                  <a:schemeClr val="tx1">
                    <a:lumMod val="65000"/>
                    <a:lumOff val="35000"/>
                    <a:alpha val="28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en-US" altLang="zh-CN" sz="17900" dirty="0">
              <a:solidFill>
                <a:schemeClr val="tx1">
                  <a:lumMod val="65000"/>
                  <a:lumOff val="35000"/>
                  <a:alpha val="28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442545" y="2902894"/>
            <a:ext cx="1765300" cy="56070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p>
            <a:pPr marL="0" lvl="1" algn="ctr"/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防控措施</a:t>
            </a:r>
            <a:endParaRPr lang="zh-CN" alt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1660" y="2171065"/>
            <a:ext cx="5151755" cy="4605020"/>
          </a:xfrm>
          <a:prstGeom prst="rect">
            <a:avLst/>
          </a:prstGeom>
        </p:spPr>
      </p:pic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273685" y="1563370"/>
            <a:ext cx="7098030" cy="1436370"/>
          </a:xfrm>
        </p:spPr>
        <p:txBody>
          <a:bodyPr>
            <a:normAutofit lnSpcReduction="20000"/>
          </a:bodyPr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培养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“</a:t>
            </a:r>
            <a:r>
              <a:rPr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每个人是自己健康第一责任人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”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的意识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积极关注个人脊柱健康情况，及时告知家长和教师颈肩腰背不舒适情况。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防护措施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" name="文本占位符 25602"/>
          <p:cNvSpPr>
            <a:spLocks noGrp="1"/>
          </p:cNvSpPr>
          <p:nvPr/>
        </p:nvSpPr>
        <p:spPr>
          <a:xfrm>
            <a:off x="273685" y="3224530"/>
            <a:ext cx="6494780" cy="1436370"/>
          </a:xfrm>
        </p:spPr>
        <p:txBody>
          <a:bodyPr vert="horz" lIns="90000" tIns="46800" rIns="90000" bIns="46800" rtlCol="0">
            <a:normAutofit lnSpcReduction="20000"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纠正不良站姿和坐姿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algn="l" defTabSz="914400">
              <a:lnSpc>
                <a:spcPct val="150000"/>
              </a:lnSpc>
              <a:spcAft>
                <a:spcPts val="0"/>
              </a:spcAft>
              <a:buClrTx/>
              <a:buSzTx/>
              <a:buNone/>
              <a:tabLst>
                <a:tab pos="1609725" algn="l"/>
                <a:tab pos="1609725" algn="l"/>
              </a:tabLs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纠正不良站姿和坐姿。写作业时，要坚持正确读写姿势。不躺卧看书和观看电子产品。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31710" y="3151505"/>
            <a:ext cx="768350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30cm</a:t>
            </a:r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81215" y="4053840"/>
            <a:ext cx="768350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6cm</a:t>
            </a:r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13905" y="4053840"/>
            <a:ext cx="763270" cy="3543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108825" y="4846955"/>
            <a:ext cx="768350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3cm</a:t>
            </a:r>
            <a:endParaRPr lang="en-US" altLang="zh-CN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50405" y="4860925"/>
            <a:ext cx="763270" cy="3543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331710" y="3165475"/>
            <a:ext cx="763270" cy="35433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11" grpId="0" animBg="1"/>
      <p:bldP spid="8" grpId="1"/>
      <p:bldP spid="11" grpId="1" animBg="1"/>
      <p:bldP spid="13" grpId="0" animBg="1"/>
      <p:bldP spid="12" grpId="0"/>
      <p:bldP spid="13" grpId="1" animBg="1"/>
      <p:bldP spid="12" grpId="1"/>
      <p:bldP spid="14" grpId="0"/>
      <p:bldP spid="15" grpId="0" animBg="1"/>
      <p:bldP spid="14" grpId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295910" y="800100"/>
            <a:ext cx="11599545" cy="1046480"/>
          </a:xfrm>
        </p:spPr>
        <p:txBody>
          <a:bodyPr>
            <a:normAutofit lnSpcReduction="20000"/>
          </a:bodyPr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调整课座椅高度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学校应按照《学校课桌椅功能尺寸及技术要求》（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GB/T3976-2014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）为学生提供合格的课桌椅。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防护措施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0" name="图片 9" descr="1 (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35" y="3475990"/>
            <a:ext cx="2995295" cy="3382010"/>
          </a:xfrm>
          <a:prstGeom prst="rect">
            <a:avLst/>
          </a:prstGeom>
        </p:spPr>
      </p:pic>
      <p:pic>
        <p:nvPicPr>
          <p:cNvPr id="6" name="图片 5" descr="8[ITO{TKM4A)}]HYKFEITEB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5600" y="1847215"/>
            <a:ext cx="8903335" cy="487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防护措施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0" name="图片 9" descr="1 (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35" y="3475990"/>
            <a:ext cx="2995295" cy="3382010"/>
          </a:xfrm>
          <a:prstGeom prst="rect">
            <a:avLst/>
          </a:prstGeom>
        </p:spPr>
      </p:pic>
      <p:sp>
        <p:nvSpPr>
          <p:cNvPr id="4" name="矩形 3" descr="7b0a2020202022776f7264617274223a2022220a7d0a"/>
          <p:cNvSpPr/>
          <p:nvPr/>
        </p:nvSpPr>
        <p:spPr>
          <a:xfrm>
            <a:off x="838835" y="1252855"/>
            <a:ext cx="10306050" cy="170434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90000" lnSpcReduction="10000"/>
            <a:scene3d>
              <a:camera prst="obliqueTopRight"/>
              <a:lightRig rig="flat" dir="t"/>
            </a:scene3d>
            <a:sp3d prstMaterial="matte">
              <a:extrusionClr>
                <a:schemeClr val="tx2">
                  <a:lumMod val="90000"/>
                  <a:lumOff val="10000"/>
                </a:schemeClr>
              </a:extrusionClr>
              <a:contourClr>
                <a:schemeClr val="bg1"/>
              </a:contourClr>
            </a:sp3d>
          </a:bodyPr>
          <a:p>
            <a:pPr algn="l"/>
            <a:r>
              <a:rPr lang="zh-CN" altLang="en-US" sz="6400" b="1">
                <a:ln w="41275" cap="rnd" cmpd="sng">
                  <a:solidFill>
                    <a:srgbClr val="F6DE00"/>
                  </a:solidFill>
                  <a:prstDash val="solid"/>
                </a:ln>
                <a:solidFill>
                  <a:srgbClr val="ED6145"/>
                </a:solidFill>
                <a:effectLst>
                  <a:reflection blurRad="50800" stA="30000" endA="900" endPos="60000" dist="88900" dir="5400000" sy="-100000" algn="bl" rotWithShape="0"/>
                </a:effectLst>
                <a:latin typeface="汉仪超粗宋简" panose="02010600000101010101" charset="-122"/>
                <a:ea typeface="汉仪超粗宋简" panose="02010600000101010101" charset="-122"/>
              </a:rPr>
              <a:t>你的课桌椅和你的</a:t>
            </a:r>
            <a:endParaRPr lang="zh-CN" altLang="en-US" sz="6400" b="1">
              <a:ln w="41275" cap="rnd" cmpd="sng">
                <a:solidFill>
                  <a:srgbClr val="F6DE00"/>
                </a:solidFill>
                <a:prstDash val="solid"/>
              </a:ln>
              <a:solidFill>
                <a:srgbClr val="ED6145"/>
              </a:solidFill>
              <a:effectLst>
                <a:reflection blurRad="50800" stA="30000" endA="900" endPos="60000" dist="88900" dir="5400000" sy="-100000" algn="bl" rotWithShape="0"/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  <a:p>
            <a:pPr algn="l"/>
            <a:r>
              <a:rPr lang="en-US" altLang="zh-CN" sz="6400" b="1">
                <a:ln w="41275" cap="rnd" cmpd="sng">
                  <a:solidFill>
                    <a:srgbClr val="F6DE00"/>
                  </a:solidFill>
                  <a:prstDash val="solid"/>
                </a:ln>
                <a:solidFill>
                  <a:srgbClr val="ED6145"/>
                </a:solidFill>
                <a:effectLst>
                  <a:reflection blurRad="50800" stA="30000" endA="900" endPos="60000" dist="88900" dir="5400000" sy="-100000" algn="bl" rotWithShape="0"/>
                </a:effectLst>
                <a:latin typeface="汉仪超粗宋简" panose="02010600000101010101" charset="-122"/>
                <a:ea typeface="汉仪超粗宋简" panose="02010600000101010101" charset="-122"/>
              </a:rPr>
              <a:t>               </a:t>
            </a:r>
            <a:r>
              <a:rPr lang="zh-CN" altLang="en-US" sz="6400" b="1">
                <a:ln w="41275" cap="rnd" cmpd="sng">
                  <a:solidFill>
                    <a:srgbClr val="F6DE00"/>
                  </a:solidFill>
                  <a:prstDash val="solid"/>
                </a:ln>
                <a:solidFill>
                  <a:srgbClr val="ED6145"/>
                </a:solidFill>
                <a:effectLst>
                  <a:reflection blurRad="50800" stA="30000" endA="900" endPos="60000" dist="88900" dir="5400000" sy="-100000" algn="bl" rotWithShape="0"/>
                </a:effectLst>
                <a:latin typeface="汉仪超粗宋简" panose="02010600000101010101" charset="-122"/>
                <a:ea typeface="汉仪超粗宋简" panose="02010600000101010101" charset="-122"/>
              </a:rPr>
              <a:t>身高符合吗？</a:t>
            </a:r>
            <a:endParaRPr lang="zh-CN" altLang="en-US" sz="6400" b="1">
              <a:ln w="41275" cap="rnd" cmpd="sng">
                <a:solidFill>
                  <a:srgbClr val="F6DE00"/>
                </a:solidFill>
                <a:prstDash val="solid"/>
              </a:ln>
              <a:solidFill>
                <a:srgbClr val="ED6145"/>
              </a:solidFill>
              <a:effectLst>
                <a:reflection blurRad="50800" stA="30000" endA="900" endPos="60000" dist="88900" dir="5400000" sy="-100000" algn="bl" rotWithShape="0"/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  <p:sp>
        <p:nvSpPr>
          <p:cNvPr id="5" name="矩形 4" descr="7b0a2020202022776f7264617274223a2022220a7d0a"/>
          <p:cNvSpPr/>
          <p:nvPr/>
        </p:nvSpPr>
        <p:spPr>
          <a:xfrm>
            <a:off x="5342890" y="4014470"/>
            <a:ext cx="3035300" cy="155067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/>
            <a:scene3d>
              <a:camera prst="obliqueTopRight"/>
              <a:lightRig rig="flat" dir="t"/>
            </a:scene3d>
            <a:sp3d prstMaterial="matte">
              <a:extrusionClr>
                <a:schemeClr val="tx2">
                  <a:lumMod val="90000"/>
                  <a:lumOff val="10000"/>
                </a:schemeClr>
              </a:extrusionClr>
              <a:contourClr>
                <a:schemeClr val="bg1"/>
              </a:contourClr>
            </a:sp3d>
          </a:bodyPr>
          <a:p>
            <a:pPr algn="l"/>
            <a:r>
              <a:rPr lang="zh-CN" altLang="en-US" sz="6400" b="1">
                <a:ln w="41275" cap="rnd" cmpd="sng">
                  <a:solidFill>
                    <a:srgbClr val="F6DE00"/>
                  </a:solidFill>
                  <a:prstDash val="solid"/>
                </a:ln>
                <a:solidFill>
                  <a:srgbClr val="ED6145"/>
                </a:solidFill>
                <a:effectLst>
                  <a:reflection blurRad="50800" stA="30000" endA="900" endPos="60000" dist="88900" dir="5400000" sy="-100000" algn="bl" rotWithShape="0"/>
                </a:effectLst>
                <a:latin typeface="汉仪超粗宋简" panose="02010600000101010101" charset="-122"/>
                <a:ea typeface="汉仪超粗宋简" panose="02010600000101010101" charset="-122"/>
              </a:rPr>
              <a:t>量一量</a:t>
            </a:r>
            <a:endParaRPr lang="zh-CN" altLang="en-US" sz="6400" b="1">
              <a:ln w="41275" cap="rnd" cmpd="sng">
                <a:solidFill>
                  <a:srgbClr val="F6DE00"/>
                </a:solidFill>
                <a:prstDash val="solid"/>
              </a:ln>
              <a:solidFill>
                <a:srgbClr val="ED6145"/>
              </a:solidFill>
              <a:effectLst>
                <a:reflection blurRad="50800" stA="30000" endA="900" endPos="60000" dist="88900" dir="5400000" sy="-100000" algn="bl" rotWithShape="0"/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48015" y="516445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922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20" y="187325"/>
            <a:ext cx="310388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70" y="269240"/>
            <a:ext cx="3071495" cy="658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矩形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7340" y="2085975"/>
            <a:ext cx="12401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两肩胛间</a:t>
            </a:r>
            <a:endParaRPr kumimoji="1" lang="zh-CN" altLang="en-US" sz="2000" b="1" dirty="0">
              <a:solidFill>
                <a:srgbClr val="FF0000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53817" y="3378861"/>
            <a:ext cx="9486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骶骨部</a:t>
            </a:r>
            <a:endParaRPr kumimoji="1" lang="zh-CN" altLang="en-US" sz="2000" b="1" dirty="0">
              <a:solidFill>
                <a:srgbClr val="FF0000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9227" name="矩形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6494" y="600373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楷体_GB2312" panose="02010609030101010101" pitchFamily="49" charset="-122"/>
              </a:rPr>
              <a:t>足跟</a:t>
            </a:r>
            <a:endParaRPr kumimoji="1" lang="zh-CN" altLang="en-US" sz="1800" b="1" dirty="0">
              <a:solidFill>
                <a:srgbClr val="0000FF"/>
              </a:solidFill>
              <a:latin typeface="Tahom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5236845" y="2242820"/>
            <a:ext cx="635635" cy="395160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29" name="矩形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4720" y="4026535"/>
            <a:ext cx="21164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“三点靠立柱”</a:t>
            </a:r>
            <a:endParaRPr lang="en-US" altLang="zh-CN" sz="2400" dirty="0">
              <a:latin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71970" y="1063625"/>
            <a:ext cx="238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2" charset="-122"/>
                <a:sym typeface="+mn-ea"/>
              </a:rPr>
              <a:t>“两点呈水平”</a:t>
            </a:r>
            <a:endParaRPr lang="zh-CN" altLang="en-US" sz="2400" dirty="0">
              <a:latin typeface="黑体" panose="02010609060101010101" pitchFamily="2" charset="-122"/>
              <a:sym typeface="+mn-ea"/>
            </a:endParaRPr>
          </a:p>
        </p:txBody>
      </p:sp>
      <p:sp>
        <p:nvSpPr>
          <p:cNvPr id="9223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403731" y="1460381"/>
            <a:ext cx="35909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43320" y="1524000"/>
            <a:ext cx="240665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200" dirty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耳屏上缘与眼眶</a:t>
            </a:r>
            <a:endParaRPr kumimoji="1" lang="zh-CN" altLang="en-US" sz="2200" dirty="0">
              <a:solidFill>
                <a:srgbClr val="40404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kumimoji="1" lang="zh-CN" altLang="en-US" sz="2200" dirty="0">
                <a:solidFill>
                  <a:srgbClr val="40404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下缘最低点呈水平位</a:t>
            </a:r>
            <a:endParaRPr kumimoji="1" lang="zh-CN" altLang="en-US" sz="2200" dirty="0">
              <a:solidFill>
                <a:srgbClr val="40404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10"/>
            </p:custDataLst>
          </p:nvPr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>
            <p:custDataLst>
              <p:tags r:id="rId11"/>
            </p:custDataLst>
          </p:nvPr>
        </p:nvSpPr>
        <p:spPr>
          <a:xfrm>
            <a:off x="346710" y="294640"/>
            <a:ext cx="1675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量一量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61574" y="5548003"/>
            <a:ext cx="858837" cy="6715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9230" name="矩形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43906" y="5677856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60°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8313420" y="6076315"/>
            <a:ext cx="1680210" cy="63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6" descr="调整大小 8886003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90" y="1268419"/>
            <a:ext cx="3957962" cy="50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58975" y="2090420"/>
            <a:ext cx="4615815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fontAlgn="auto">
              <a:lnSpc>
                <a:spcPct val="150000"/>
              </a:lnSpc>
            </a:pPr>
            <a:r>
              <a:rPr lang="zh-CN" altLang="en-US" sz="28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读数时，检测人员双眼与水平压板平面等高</a:t>
            </a:r>
            <a:endParaRPr lang="zh-CN" altLang="en-US" sz="28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28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测量误差：不得超过0.5cm</a:t>
            </a:r>
            <a:endParaRPr lang="zh-CN" altLang="en-US" sz="28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>
            <p:custDataLst>
              <p:tags r:id="rId5"/>
            </p:custDataLst>
          </p:nvPr>
        </p:nvSpPr>
        <p:spPr>
          <a:xfrm>
            <a:off x="346710" y="294640"/>
            <a:ext cx="1675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量一量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8118475" y="2488565"/>
            <a:ext cx="1644015" cy="3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>
            <p:custDataLst>
              <p:tags r:id="rId2"/>
            </p:custDataLst>
          </p:nvPr>
        </p:nvSpPr>
        <p:spPr>
          <a:xfrm>
            <a:off x="346710" y="294640"/>
            <a:ext cx="1675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量一量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991870" y="2192655"/>
            <a:ext cx="4431665" cy="4063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8" name="object 18"/>
          <p:cNvSpPr/>
          <p:nvPr>
            <p:custDataLst>
              <p:tags r:id="rId5"/>
            </p:custDataLst>
          </p:nvPr>
        </p:nvSpPr>
        <p:spPr>
          <a:xfrm>
            <a:off x="6202680" y="2073910"/>
            <a:ext cx="5053965" cy="4062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文本框 6"/>
          <p:cNvSpPr txBox="1"/>
          <p:nvPr/>
        </p:nvSpPr>
        <p:spPr>
          <a:xfrm>
            <a:off x="840740" y="1021080"/>
            <a:ext cx="73037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  <a:sym typeface="+mn-ea"/>
              </a:rPr>
              <a:t>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学校课桌椅功能尺寸及技术要求（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GB/T3976-2014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3147695" y="2235835"/>
            <a:ext cx="8639175" cy="1663700"/>
          </a:xfrm>
        </p:spPr>
        <p:txBody>
          <a:bodyPr>
            <a:normAutofit fontScale="90000" lnSpcReduction="20000"/>
          </a:bodyPr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6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◑</a:t>
            </a:r>
            <a:r>
              <a:rPr lang="zh-CN" altLang="en-US" sz="26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保证足够体育锻炼和体力活动</a:t>
            </a:r>
            <a:endParaRPr lang="zh-CN" altLang="en-US" sz="2665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增加身体活动和体育锻炼，适当增加护脊运动。每天的中高强度身体运动（有氧运动）累计</a:t>
            </a: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不少于60分钟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，每周高强度身体活动或增强肌肉力量、骨骼健康的抗阻运动</a:t>
            </a: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不少于3天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防护措施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0" name="图片 9" descr="1 (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35" y="3475990"/>
            <a:ext cx="2995295" cy="3382010"/>
          </a:xfrm>
          <a:prstGeom prst="rect">
            <a:avLst/>
          </a:prstGeom>
        </p:spPr>
      </p:pic>
      <p:sp>
        <p:nvSpPr>
          <p:cNvPr id="4" name="文本占位符 2560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147695" y="4121150"/>
            <a:ext cx="3934460" cy="71945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charset="-122"/>
              </a:rPr>
              <a:t>◑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合理膳食、营养均衡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defTabSz="914400">
              <a:lnSpc>
                <a:spcPct val="150000"/>
              </a:lnSpc>
              <a:spcAft>
                <a:spcPts val="0"/>
              </a:spcAft>
              <a:buNone/>
              <a:tabLst>
                <a:tab pos="1609725" algn="l"/>
                <a:tab pos="1609725" algn="l"/>
              </a:tabLst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1 (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35" y="3475990"/>
            <a:ext cx="2995295" cy="33820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04160" y="2829560"/>
            <a:ext cx="6583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谢谢各位同学！</a:t>
            </a: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060" y="259080"/>
            <a:ext cx="5663565" cy="6663690"/>
          </a:xfrm>
          <a:prstGeom prst="rect">
            <a:avLst/>
          </a:prstGeom>
        </p:spPr>
      </p:pic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1048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脊柱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963535" y="953135"/>
            <a:ext cx="581660" cy="37274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718425" y="2642870"/>
            <a:ext cx="581660" cy="37274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362950" y="4250690"/>
            <a:ext cx="581660" cy="37274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27290" y="5522595"/>
            <a:ext cx="581660" cy="37274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27"/>
          <p:cNvSpPr txBox="1"/>
          <p:nvPr/>
        </p:nvSpPr>
        <p:spPr>
          <a:xfrm>
            <a:off x="3903414" y="1652590"/>
            <a:ext cx="3495975" cy="282857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p>
            <a:r>
              <a:rPr lang="en-US" altLang="zh-CN" sz="17900" dirty="0">
                <a:solidFill>
                  <a:schemeClr val="tx1">
                    <a:lumMod val="65000"/>
                    <a:lumOff val="35000"/>
                    <a:alpha val="28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en-US" altLang="zh-CN" sz="17900" dirty="0">
              <a:solidFill>
                <a:schemeClr val="tx1">
                  <a:lumMod val="65000"/>
                  <a:lumOff val="35000"/>
                  <a:alpha val="28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280620" y="2902894"/>
            <a:ext cx="2579370" cy="56070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p>
            <a:pPr marL="0" lvl="1"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脊柱弯曲异常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1901190" y="1668780"/>
            <a:ext cx="4582795" cy="2914015"/>
          </a:xfrm>
        </p:spPr>
        <p:txBody>
          <a:bodyPr>
            <a:no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脊柱弯曲异常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脊柱弯曲形态超出了正常生理弯曲范围，主要包含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脊柱侧弯和脊柱前后弯曲异常。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定义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2" name="图片 1" descr="2(A{GX_}FNPB`UX~_~[(O(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800100"/>
            <a:ext cx="3718560" cy="2225040"/>
          </a:xfrm>
          <a:prstGeom prst="rect">
            <a:avLst/>
          </a:prstGeom>
        </p:spPr>
      </p:pic>
      <p:pic>
        <p:nvPicPr>
          <p:cNvPr id="4" name="图片 3" descr="]PO@0F9%QBL~[RJ339)47]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30" y="3314700"/>
            <a:ext cx="316230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1901190" y="1795780"/>
            <a:ext cx="4582795" cy="607060"/>
          </a:xfrm>
        </p:spPr>
        <p:txBody>
          <a:bodyPr>
            <a:no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脊柱侧弯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指脊柱在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冠状面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上一个或多个节段椎体偏离身体中线向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侧方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形成弯曲。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定义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5" name="图片 4" descr="9L~EI8$GUFI04SJ3FG$P0B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6255" y="1292225"/>
            <a:ext cx="4014470" cy="37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1901190" y="2214245"/>
            <a:ext cx="4582795" cy="1932305"/>
          </a:xfrm>
        </p:spPr>
        <p:txBody>
          <a:bodyPr>
            <a:no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脊柱前后弯曲异常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当脊柱矢状面局部弯曲和整体形态超过生理范围。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105410" y="364490"/>
            <a:ext cx="557530" cy="346710"/>
          </a:xfrm>
          <a:prstGeom prst="triangle">
            <a:avLst/>
          </a:prstGeom>
          <a:solidFill>
            <a:schemeClr val="bg1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425450" y="278130"/>
            <a:ext cx="2092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定义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5" name="图片 4" descr="_V8W9(HQG_4Z@Y9`NO({`1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2770" y="1655445"/>
            <a:ext cx="3256915" cy="354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27"/>
          <p:cNvSpPr txBox="1"/>
          <p:nvPr/>
        </p:nvSpPr>
        <p:spPr>
          <a:xfrm>
            <a:off x="3903414" y="1652590"/>
            <a:ext cx="3495975" cy="282321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p>
            <a:r>
              <a:rPr lang="en-US" altLang="zh-CN" sz="17900" dirty="0">
                <a:solidFill>
                  <a:schemeClr val="tx1">
                    <a:lumMod val="65000"/>
                    <a:lumOff val="35000"/>
                    <a:alpha val="28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en-US" altLang="zh-CN" sz="17900" dirty="0">
              <a:solidFill>
                <a:schemeClr val="tx1">
                  <a:lumMod val="65000"/>
                  <a:lumOff val="35000"/>
                  <a:alpha val="28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355550" y="2902894"/>
            <a:ext cx="3393440" cy="56070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p>
            <a:pPr marL="0" lvl="1"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脊柱弯曲异常危害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ef167128-8a5b-4592-b1e2-cf63eba4c68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0260" y="113030"/>
            <a:ext cx="3766820" cy="6631940"/>
          </a:xfrm>
          <a:prstGeom prst="rect">
            <a:avLst/>
          </a:prstGeom>
        </p:spPr>
      </p:pic>
      <p:pic>
        <p:nvPicPr>
          <p:cNvPr id="6" name="图片 5" descr="S7_KXI0TY7AHN2%IX(U}P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565" y="196215"/>
            <a:ext cx="3332480" cy="65487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7040" y="1830705"/>
            <a:ext cx="3739515" cy="28613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0" lvl="1" indent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>
                <a:tab pos="1609725" algn="l"/>
                <a:tab pos="1609725" algn="l"/>
              </a:tabLst>
            </a:pPr>
            <a:r>
              <a:rPr lang="zh-CN" altLang="en-US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脊柱弯曲异常危害</a:t>
            </a:r>
            <a:endParaRPr lang="zh-CN" altLang="en-US" sz="24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indent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>
                <a:tab pos="1609725" algn="l"/>
                <a:tab pos="1609725" algn="l"/>
              </a:tabLst>
            </a:pPr>
            <a:r>
              <a:rPr lang="zh-CN" altLang="en-US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1.影响生长发育</a:t>
            </a:r>
            <a:endParaRPr lang="zh-CN" altLang="en-US" sz="24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indent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>
                <a:tab pos="1609725" algn="l"/>
                <a:tab pos="1609725" algn="l"/>
              </a:tabLst>
            </a:pPr>
            <a:r>
              <a:rPr lang="en-US" altLang="zh-CN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2.</a:t>
            </a:r>
            <a:r>
              <a:rPr lang="zh-CN" altLang="en-US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影响心肺功能</a:t>
            </a:r>
            <a:endParaRPr lang="zh-CN" altLang="en-US" sz="24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indent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>
                <a:tab pos="1609725" algn="l"/>
                <a:tab pos="1609725" algn="l"/>
              </a:tabLst>
            </a:pPr>
            <a:r>
              <a:rPr lang="en-US" altLang="zh-CN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3.</a:t>
            </a:r>
            <a:r>
              <a:rPr lang="zh-CN" altLang="en-US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影响体态和脊柱功能</a:t>
            </a:r>
            <a:endParaRPr lang="zh-CN" altLang="en-US" sz="24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marL="0" lvl="1" indent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>
                <a:tab pos="1609725" algn="l"/>
                <a:tab pos="1609725" algn="l"/>
              </a:tabLst>
            </a:pPr>
            <a:r>
              <a:rPr lang="en-US" altLang="zh-CN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4.</a:t>
            </a:r>
            <a:r>
              <a:rPr lang="zh-CN" altLang="en-US" sz="2400" b="1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影响心理健康</a:t>
            </a:r>
            <a:endParaRPr lang="zh-CN" altLang="en-US" sz="2400" b="1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27"/>
          <p:cNvSpPr txBox="1"/>
          <p:nvPr/>
        </p:nvSpPr>
        <p:spPr>
          <a:xfrm>
            <a:off x="3903414" y="1652590"/>
            <a:ext cx="3495975" cy="282321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p>
            <a:r>
              <a:rPr lang="en-US" altLang="zh-CN" sz="17900" dirty="0">
                <a:solidFill>
                  <a:schemeClr val="tx1">
                    <a:lumMod val="65000"/>
                    <a:lumOff val="35000"/>
                    <a:alpha val="28000"/>
                  </a:schemeClr>
                </a:solidFill>
                <a:latin typeface="Arial Black" panose="020B0A04020102020204" pitchFamily="34" charset="0"/>
              </a:rPr>
              <a:t>03</a:t>
            </a:r>
            <a:endParaRPr lang="en-US" altLang="zh-CN" sz="17900" dirty="0">
              <a:solidFill>
                <a:schemeClr val="tx1">
                  <a:lumMod val="65000"/>
                  <a:lumOff val="35000"/>
                  <a:alpha val="28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669240" y="2868604"/>
            <a:ext cx="1765300" cy="56070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p>
            <a:pPr marL="0" lvl="1"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发生原因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commondata" val="eyJjb3VudCI6MjAsImhkaWQiOiIzOTllOWUxODk4OWVjMWQ4ZTYyMWVkMTM5NzhlNzUzYSIsInVzZXJDb3VudCI6MjB9"/>
  <p:tag name="resource_record_key" val="{&quot;13&quot;:[4563120],&quot;65&quot;:[20205081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114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微软雅黑 Light</vt:lpstr>
      <vt:lpstr>Arial Black</vt:lpstr>
      <vt:lpstr>汉仪超粗宋简</vt:lpstr>
      <vt:lpstr>黑体</vt:lpstr>
      <vt:lpstr>Tahoma</vt:lpstr>
      <vt:lpstr>楷体_GB2312</vt:lpstr>
      <vt:lpstr>新宋体</vt:lpstr>
      <vt:lpstr>Arial Unicode MS</vt:lpstr>
      <vt:lpstr>方正全福体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阳光~依然</cp:lastModifiedBy>
  <cp:revision>133</cp:revision>
  <dcterms:created xsi:type="dcterms:W3CDTF">2019-06-19T02:08:00Z</dcterms:created>
  <dcterms:modified xsi:type="dcterms:W3CDTF">2024-08-08T07:04:08Z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KSOTemplateUUID">
    <vt:lpwstr>v1.0_mb_kCNdiG5ctmBDoGhEfX99sw==</vt:lpwstr>
  </property>
  <property fmtid="{D5CDD505-2E9C-101B-9397-08002B2CF9AE}" pid="4" name="ICV">
    <vt:lpwstr>04920AE85B724F3988661A1386CE3C61_11</vt:lpwstr>
  </property>
</Properties>
</file>