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9023" y="2622666"/>
            <a:ext cx="7693954" cy="92964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95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心脑血管健康科普</a:t>
            </a:r>
            <a:endParaRPr lang="en-US" sz="4950" b="1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90085" y="5357665"/>
            <a:ext cx="3211830" cy="4032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025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汇报人：</a:t>
            </a:r>
            <a:r>
              <a:rPr lang="zh-CN" sz="2025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肖兵</a:t>
            </a:r>
            <a:endParaRPr lang="zh-CN" sz="2025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096" r="28096"/>
          <a:stretch>
            <a:fillRect/>
          </a:stretch>
        </p:blipFill>
        <p:spPr>
          <a:xfrm>
            <a:off x="875314" y="1869245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3819" r="23819"/>
          <a:stretch>
            <a:fillRect/>
          </a:stretch>
        </p:blipFill>
        <p:spPr>
          <a:xfrm>
            <a:off x="5906739" y="1869245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1041" r="31041"/>
          <a:stretch>
            <a:fillRect/>
          </a:stretch>
        </p:blipFill>
        <p:spPr>
          <a:xfrm>
            <a:off x="3391027" y="1869245"/>
            <a:ext cx="2050689" cy="391643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8503615" y="1869245"/>
            <a:ext cx="300899" cy="495300"/>
          </a:xfrm>
          <a:custGeom>
            <a:avLst/>
            <a:gdLst/>
            <a:ahLst/>
            <a:cxnLst/>
            <a:rect l="l" t="t" r="r" b="b"/>
            <a:pathLst>
              <a:path w="369275" h="607851">
                <a:moveTo>
                  <a:pt x="139276" y="570066"/>
                </a:moveTo>
                <a:cubicBezTo>
                  <a:pt x="144275" y="565371"/>
                  <a:pt x="152183" y="565744"/>
                  <a:pt x="156809" y="570811"/>
                </a:cubicBezTo>
                <a:cubicBezTo>
                  <a:pt x="171730" y="587133"/>
                  <a:pt x="197544" y="587133"/>
                  <a:pt x="212465" y="570811"/>
                </a:cubicBezTo>
                <a:cubicBezTo>
                  <a:pt x="217091" y="565744"/>
                  <a:pt x="224999" y="565371"/>
                  <a:pt x="229998" y="570066"/>
                </a:cubicBezTo>
                <a:cubicBezTo>
                  <a:pt x="235071" y="574687"/>
                  <a:pt x="235444" y="582512"/>
                  <a:pt x="230818" y="587580"/>
                </a:cubicBezTo>
                <a:cubicBezTo>
                  <a:pt x="218956" y="600473"/>
                  <a:pt x="202170" y="607851"/>
                  <a:pt x="184637" y="607851"/>
                </a:cubicBezTo>
                <a:cubicBezTo>
                  <a:pt x="167105" y="607851"/>
                  <a:pt x="150318" y="600473"/>
                  <a:pt x="138456" y="587580"/>
                </a:cubicBezTo>
                <a:cubicBezTo>
                  <a:pt x="133830" y="582512"/>
                  <a:pt x="134203" y="574687"/>
                  <a:pt x="139276" y="570066"/>
                </a:cubicBezTo>
                <a:close/>
                <a:moveTo>
                  <a:pt x="273919" y="497785"/>
                </a:moveTo>
                <a:cubicBezTo>
                  <a:pt x="280558" y="496146"/>
                  <a:pt x="287345" y="500169"/>
                  <a:pt x="288986" y="506874"/>
                </a:cubicBezTo>
                <a:cubicBezTo>
                  <a:pt x="290627" y="513505"/>
                  <a:pt x="286599" y="520210"/>
                  <a:pt x="279961" y="521849"/>
                </a:cubicBezTo>
                <a:cubicBezTo>
                  <a:pt x="218426" y="537271"/>
                  <a:pt x="156891" y="552619"/>
                  <a:pt x="95356" y="567966"/>
                </a:cubicBezTo>
                <a:cubicBezTo>
                  <a:pt x="88717" y="569605"/>
                  <a:pt x="81930" y="565582"/>
                  <a:pt x="80289" y="558951"/>
                </a:cubicBezTo>
                <a:cubicBezTo>
                  <a:pt x="78648" y="552321"/>
                  <a:pt x="82676" y="545541"/>
                  <a:pt x="89314" y="543902"/>
                </a:cubicBezTo>
                <a:cubicBezTo>
                  <a:pt x="150849" y="528554"/>
                  <a:pt x="212384" y="513207"/>
                  <a:pt x="273919" y="497785"/>
                </a:cubicBezTo>
                <a:close/>
                <a:moveTo>
                  <a:pt x="273919" y="452696"/>
                </a:moveTo>
                <a:cubicBezTo>
                  <a:pt x="280558" y="450984"/>
                  <a:pt x="287345" y="455003"/>
                  <a:pt x="288986" y="461701"/>
                </a:cubicBezTo>
                <a:cubicBezTo>
                  <a:pt x="290627" y="468325"/>
                  <a:pt x="286599" y="475024"/>
                  <a:pt x="279961" y="476736"/>
                </a:cubicBezTo>
                <a:cubicBezTo>
                  <a:pt x="218426" y="492067"/>
                  <a:pt x="156891" y="507399"/>
                  <a:pt x="95356" y="522731"/>
                </a:cubicBezTo>
                <a:cubicBezTo>
                  <a:pt x="88717" y="524443"/>
                  <a:pt x="81930" y="520350"/>
                  <a:pt x="80289" y="513726"/>
                </a:cubicBezTo>
                <a:cubicBezTo>
                  <a:pt x="78648" y="507102"/>
                  <a:pt x="82676" y="500403"/>
                  <a:pt x="89314" y="498691"/>
                </a:cubicBezTo>
                <a:cubicBezTo>
                  <a:pt x="150849" y="483360"/>
                  <a:pt x="212384" y="468028"/>
                  <a:pt x="273919" y="452696"/>
                </a:cubicBezTo>
                <a:close/>
                <a:moveTo>
                  <a:pt x="184673" y="227009"/>
                </a:moveTo>
                <a:cubicBezTo>
                  <a:pt x="189222" y="227009"/>
                  <a:pt x="193698" y="227158"/>
                  <a:pt x="198173" y="227456"/>
                </a:cubicBezTo>
                <a:cubicBezTo>
                  <a:pt x="202723" y="227829"/>
                  <a:pt x="207273" y="228276"/>
                  <a:pt x="211748" y="228947"/>
                </a:cubicBezTo>
                <a:cubicBezTo>
                  <a:pt x="216223" y="229617"/>
                  <a:pt x="220773" y="230437"/>
                  <a:pt x="225248" y="231406"/>
                </a:cubicBezTo>
                <a:cubicBezTo>
                  <a:pt x="229723" y="232449"/>
                  <a:pt x="234199" y="233567"/>
                  <a:pt x="238674" y="234908"/>
                </a:cubicBezTo>
                <a:cubicBezTo>
                  <a:pt x="248370" y="237740"/>
                  <a:pt x="250757" y="250408"/>
                  <a:pt x="242776" y="256593"/>
                </a:cubicBezTo>
                <a:cubicBezTo>
                  <a:pt x="242403" y="256891"/>
                  <a:pt x="242030" y="257190"/>
                  <a:pt x="241657" y="257562"/>
                </a:cubicBezTo>
                <a:cubicBezTo>
                  <a:pt x="241284" y="257935"/>
                  <a:pt x="240837" y="258307"/>
                  <a:pt x="240464" y="258680"/>
                </a:cubicBezTo>
                <a:cubicBezTo>
                  <a:pt x="240091" y="259127"/>
                  <a:pt x="239644" y="259574"/>
                  <a:pt x="239271" y="260021"/>
                </a:cubicBezTo>
                <a:cubicBezTo>
                  <a:pt x="238823" y="260543"/>
                  <a:pt x="238450" y="261065"/>
                  <a:pt x="238003" y="261586"/>
                </a:cubicBezTo>
                <a:cubicBezTo>
                  <a:pt x="237555" y="262182"/>
                  <a:pt x="237182" y="262779"/>
                  <a:pt x="236735" y="263449"/>
                </a:cubicBezTo>
                <a:cubicBezTo>
                  <a:pt x="236287" y="264120"/>
                  <a:pt x="235914" y="264791"/>
                  <a:pt x="235467" y="265461"/>
                </a:cubicBezTo>
                <a:cubicBezTo>
                  <a:pt x="235019" y="266206"/>
                  <a:pt x="234646" y="266952"/>
                  <a:pt x="234199" y="267697"/>
                </a:cubicBezTo>
                <a:cubicBezTo>
                  <a:pt x="233826" y="268442"/>
                  <a:pt x="233453" y="269187"/>
                  <a:pt x="233080" y="269932"/>
                </a:cubicBezTo>
                <a:cubicBezTo>
                  <a:pt x="232632" y="270827"/>
                  <a:pt x="232259" y="271721"/>
                  <a:pt x="231812" y="272615"/>
                </a:cubicBezTo>
                <a:cubicBezTo>
                  <a:pt x="231439" y="273584"/>
                  <a:pt x="230991" y="274553"/>
                  <a:pt x="230618" y="275521"/>
                </a:cubicBezTo>
                <a:cubicBezTo>
                  <a:pt x="230171" y="276565"/>
                  <a:pt x="229798" y="277608"/>
                  <a:pt x="229425" y="278726"/>
                </a:cubicBezTo>
                <a:cubicBezTo>
                  <a:pt x="228978" y="279844"/>
                  <a:pt x="228605" y="280961"/>
                  <a:pt x="228232" y="282079"/>
                </a:cubicBezTo>
                <a:cubicBezTo>
                  <a:pt x="227859" y="283271"/>
                  <a:pt x="227486" y="284464"/>
                  <a:pt x="227113" y="285656"/>
                </a:cubicBezTo>
                <a:cubicBezTo>
                  <a:pt x="226740" y="286923"/>
                  <a:pt x="226367" y="288190"/>
                  <a:pt x="225994" y="289457"/>
                </a:cubicBezTo>
                <a:cubicBezTo>
                  <a:pt x="225621" y="290798"/>
                  <a:pt x="225248" y="292214"/>
                  <a:pt x="224950" y="293555"/>
                </a:cubicBezTo>
                <a:cubicBezTo>
                  <a:pt x="224577" y="294971"/>
                  <a:pt x="224204" y="296387"/>
                  <a:pt x="223906" y="297803"/>
                </a:cubicBezTo>
                <a:cubicBezTo>
                  <a:pt x="223533" y="299293"/>
                  <a:pt x="223234" y="300784"/>
                  <a:pt x="222936" y="302274"/>
                </a:cubicBezTo>
                <a:cubicBezTo>
                  <a:pt x="222265" y="305478"/>
                  <a:pt x="221593" y="308608"/>
                  <a:pt x="221071" y="311813"/>
                </a:cubicBezTo>
                <a:cubicBezTo>
                  <a:pt x="220475" y="315315"/>
                  <a:pt x="219878" y="318817"/>
                  <a:pt x="219430" y="322245"/>
                </a:cubicBezTo>
                <a:cubicBezTo>
                  <a:pt x="218983" y="325152"/>
                  <a:pt x="218610" y="328058"/>
                  <a:pt x="218237" y="330964"/>
                </a:cubicBezTo>
                <a:cubicBezTo>
                  <a:pt x="217789" y="334914"/>
                  <a:pt x="217342" y="338938"/>
                  <a:pt x="216969" y="342887"/>
                </a:cubicBezTo>
                <a:cubicBezTo>
                  <a:pt x="216521" y="347135"/>
                  <a:pt x="216148" y="351383"/>
                  <a:pt x="215776" y="355630"/>
                </a:cubicBezTo>
                <a:cubicBezTo>
                  <a:pt x="215477" y="360101"/>
                  <a:pt x="215179" y="364647"/>
                  <a:pt x="214880" y="369193"/>
                </a:cubicBezTo>
                <a:cubicBezTo>
                  <a:pt x="214508" y="376049"/>
                  <a:pt x="208615" y="381265"/>
                  <a:pt x="201753" y="380818"/>
                </a:cubicBezTo>
                <a:cubicBezTo>
                  <a:pt x="194891" y="380445"/>
                  <a:pt x="189670" y="374558"/>
                  <a:pt x="190117" y="367702"/>
                </a:cubicBezTo>
                <a:cubicBezTo>
                  <a:pt x="190490" y="361517"/>
                  <a:pt x="190863" y="355332"/>
                  <a:pt x="191385" y="349221"/>
                </a:cubicBezTo>
                <a:cubicBezTo>
                  <a:pt x="191684" y="346241"/>
                  <a:pt x="191908" y="343334"/>
                  <a:pt x="192206" y="340428"/>
                </a:cubicBezTo>
                <a:cubicBezTo>
                  <a:pt x="192504" y="337596"/>
                  <a:pt x="192803" y="334839"/>
                  <a:pt x="193101" y="332007"/>
                </a:cubicBezTo>
                <a:cubicBezTo>
                  <a:pt x="193399" y="329325"/>
                  <a:pt x="193772" y="326642"/>
                  <a:pt x="194071" y="323959"/>
                </a:cubicBezTo>
                <a:cubicBezTo>
                  <a:pt x="194294" y="322171"/>
                  <a:pt x="194593" y="320457"/>
                  <a:pt x="194816" y="318743"/>
                </a:cubicBezTo>
                <a:cubicBezTo>
                  <a:pt x="195189" y="316209"/>
                  <a:pt x="195562" y="313750"/>
                  <a:pt x="196010" y="311216"/>
                </a:cubicBezTo>
                <a:cubicBezTo>
                  <a:pt x="196383" y="308832"/>
                  <a:pt x="196756" y="306447"/>
                  <a:pt x="197203" y="303988"/>
                </a:cubicBezTo>
                <a:cubicBezTo>
                  <a:pt x="197651" y="301752"/>
                  <a:pt x="198098" y="299442"/>
                  <a:pt x="198620" y="297132"/>
                </a:cubicBezTo>
                <a:cubicBezTo>
                  <a:pt x="199068" y="294971"/>
                  <a:pt x="199515" y="292810"/>
                  <a:pt x="200038" y="290574"/>
                </a:cubicBezTo>
                <a:cubicBezTo>
                  <a:pt x="200560" y="288488"/>
                  <a:pt x="201082" y="286476"/>
                  <a:pt x="201604" y="284389"/>
                </a:cubicBezTo>
                <a:cubicBezTo>
                  <a:pt x="202126" y="282377"/>
                  <a:pt x="202723" y="280440"/>
                  <a:pt x="203319" y="278502"/>
                </a:cubicBezTo>
                <a:cubicBezTo>
                  <a:pt x="203916" y="276565"/>
                  <a:pt x="204513" y="274702"/>
                  <a:pt x="205110" y="272839"/>
                </a:cubicBezTo>
                <a:cubicBezTo>
                  <a:pt x="205706" y="271125"/>
                  <a:pt x="206378" y="269336"/>
                  <a:pt x="207049" y="267548"/>
                </a:cubicBezTo>
                <a:cubicBezTo>
                  <a:pt x="207720" y="265908"/>
                  <a:pt x="208391" y="264269"/>
                  <a:pt x="209137" y="262629"/>
                </a:cubicBezTo>
                <a:cubicBezTo>
                  <a:pt x="209809" y="260990"/>
                  <a:pt x="210554" y="259425"/>
                  <a:pt x="211300" y="257935"/>
                </a:cubicBezTo>
                <a:cubicBezTo>
                  <a:pt x="211673" y="257190"/>
                  <a:pt x="212046" y="256519"/>
                  <a:pt x="212419" y="255848"/>
                </a:cubicBezTo>
                <a:cubicBezTo>
                  <a:pt x="212643" y="255401"/>
                  <a:pt x="212941" y="254879"/>
                  <a:pt x="213240" y="254358"/>
                </a:cubicBezTo>
                <a:cubicBezTo>
                  <a:pt x="211524" y="254060"/>
                  <a:pt x="209809" y="253762"/>
                  <a:pt x="208093" y="253538"/>
                </a:cubicBezTo>
                <a:cubicBezTo>
                  <a:pt x="204214" y="252942"/>
                  <a:pt x="200336" y="252495"/>
                  <a:pt x="196383" y="252197"/>
                </a:cubicBezTo>
                <a:cubicBezTo>
                  <a:pt x="192504" y="251973"/>
                  <a:pt x="188551" y="251824"/>
                  <a:pt x="184673" y="251824"/>
                </a:cubicBezTo>
                <a:cubicBezTo>
                  <a:pt x="180794" y="251824"/>
                  <a:pt x="176841" y="251899"/>
                  <a:pt x="172962" y="252197"/>
                </a:cubicBezTo>
                <a:cubicBezTo>
                  <a:pt x="169009" y="252495"/>
                  <a:pt x="165131" y="252942"/>
                  <a:pt x="161252" y="253538"/>
                </a:cubicBezTo>
                <a:cubicBezTo>
                  <a:pt x="159537" y="253762"/>
                  <a:pt x="157821" y="254060"/>
                  <a:pt x="156106" y="254358"/>
                </a:cubicBezTo>
                <a:cubicBezTo>
                  <a:pt x="156404" y="254879"/>
                  <a:pt x="156702" y="255401"/>
                  <a:pt x="157001" y="255848"/>
                </a:cubicBezTo>
                <a:cubicBezTo>
                  <a:pt x="157299" y="256519"/>
                  <a:pt x="157672" y="257190"/>
                  <a:pt x="158045" y="257935"/>
                </a:cubicBezTo>
                <a:cubicBezTo>
                  <a:pt x="158791" y="259425"/>
                  <a:pt x="159537" y="260990"/>
                  <a:pt x="160208" y="262629"/>
                </a:cubicBezTo>
                <a:cubicBezTo>
                  <a:pt x="160954" y="264269"/>
                  <a:pt x="161625" y="265908"/>
                  <a:pt x="162296" y="267548"/>
                </a:cubicBezTo>
                <a:cubicBezTo>
                  <a:pt x="162968" y="269336"/>
                  <a:pt x="163639" y="271125"/>
                  <a:pt x="164236" y="272839"/>
                </a:cubicBezTo>
                <a:cubicBezTo>
                  <a:pt x="164832" y="274702"/>
                  <a:pt x="165429" y="276565"/>
                  <a:pt x="166026" y="278502"/>
                </a:cubicBezTo>
                <a:cubicBezTo>
                  <a:pt x="166622" y="280440"/>
                  <a:pt x="167219" y="282377"/>
                  <a:pt x="167741" y="284389"/>
                </a:cubicBezTo>
                <a:cubicBezTo>
                  <a:pt x="168263" y="286476"/>
                  <a:pt x="168785" y="288488"/>
                  <a:pt x="169308" y="290574"/>
                </a:cubicBezTo>
                <a:cubicBezTo>
                  <a:pt x="169830" y="292810"/>
                  <a:pt x="170277" y="294971"/>
                  <a:pt x="170725" y="297132"/>
                </a:cubicBezTo>
                <a:cubicBezTo>
                  <a:pt x="171247" y="299442"/>
                  <a:pt x="171694" y="301752"/>
                  <a:pt x="172142" y="303988"/>
                </a:cubicBezTo>
                <a:cubicBezTo>
                  <a:pt x="172589" y="306447"/>
                  <a:pt x="172962" y="308832"/>
                  <a:pt x="173410" y="311216"/>
                </a:cubicBezTo>
                <a:cubicBezTo>
                  <a:pt x="173783" y="313750"/>
                  <a:pt x="174156" y="316209"/>
                  <a:pt x="174529" y="318743"/>
                </a:cubicBezTo>
                <a:cubicBezTo>
                  <a:pt x="175200" y="323140"/>
                  <a:pt x="175722" y="327611"/>
                  <a:pt x="176244" y="332007"/>
                </a:cubicBezTo>
                <a:cubicBezTo>
                  <a:pt x="176915" y="337745"/>
                  <a:pt x="177438" y="343483"/>
                  <a:pt x="177960" y="349221"/>
                </a:cubicBezTo>
                <a:cubicBezTo>
                  <a:pt x="178482" y="355332"/>
                  <a:pt x="178929" y="361517"/>
                  <a:pt x="179228" y="367702"/>
                </a:cubicBezTo>
                <a:cubicBezTo>
                  <a:pt x="179675" y="374558"/>
                  <a:pt x="174454" y="380445"/>
                  <a:pt x="167592" y="380818"/>
                </a:cubicBezTo>
                <a:cubicBezTo>
                  <a:pt x="160730" y="381265"/>
                  <a:pt x="154838" y="376049"/>
                  <a:pt x="154465" y="369193"/>
                </a:cubicBezTo>
                <a:cubicBezTo>
                  <a:pt x="154166" y="364647"/>
                  <a:pt x="153868" y="360101"/>
                  <a:pt x="153570" y="355630"/>
                </a:cubicBezTo>
                <a:cubicBezTo>
                  <a:pt x="153197" y="351383"/>
                  <a:pt x="152824" y="347135"/>
                  <a:pt x="152451" y="342887"/>
                </a:cubicBezTo>
                <a:cubicBezTo>
                  <a:pt x="152003" y="338938"/>
                  <a:pt x="151556" y="334914"/>
                  <a:pt x="151108" y="330964"/>
                </a:cubicBezTo>
                <a:cubicBezTo>
                  <a:pt x="150735" y="328058"/>
                  <a:pt x="150362" y="325152"/>
                  <a:pt x="149915" y="322245"/>
                </a:cubicBezTo>
                <a:cubicBezTo>
                  <a:pt x="149467" y="318817"/>
                  <a:pt x="148871" y="315315"/>
                  <a:pt x="148274" y="311813"/>
                </a:cubicBezTo>
                <a:cubicBezTo>
                  <a:pt x="147752" y="308608"/>
                  <a:pt x="147080" y="305404"/>
                  <a:pt x="146409" y="302274"/>
                </a:cubicBezTo>
                <a:cubicBezTo>
                  <a:pt x="145812" y="299368"/>
                  <a:pt x="145141" y="296387"/>
                  <a:pt x="144395" y="293555"/>
                </a:cubicBezTo>
                <a:cubicBezTo>
                  <a:pt x="143799" y="290872"/>
                  <a:pt x="143053" y="288264"/>
                  <a:pt x="142232" y="285656"/>
                </a:cubicBezTo>
                <a:cubicBezTo>
                  <a:pt x="141859" y="284464"/>
                  <a:pt x="141486" y="283271"/>
                  <a:pt x="141113" y="282079"/>
                </a:cubicBezTo>
                <a:cubicBezTo>
                  <a:pt x="140741" y="280961"/>
                  <a:pt x="140368" y="279844"/>
                  <a:pt x="139920" y="278726"/>
                </a:cubicBezTo>
                <a:cubicBezTo>
                  <a:pt x="139547" y="277608"/>
                  <a:pt x="139174" y="276565"/>
                  <a:pt x="138727" y="275521"/>
                </a:cubicBezTo>
                <a:cubicBezTo>
                  <a:pt x="138354" y="274553"/>
                  <a:pt x="137906" y="273584"/>
                  <a:pt x="137533" y="272615"/>
                </a:cubicBezTo>
                <a:cubicBezTo>
                  <a:pt x="137086" y="271721"/>
                  <a:pt x="136713" y="270827"/>
                  <a:pt x="136265" y="269932"/>
                </a:cubicBezTo>
                <a:cubicBezTo>
                  <a:pt x="135892" y="269187"/>
                  <a:pt x="135519" y="268442"/>
                  <a:pt x="135146" y="267697"/>
                </a:cubicBezTo>
                <a:cubicBezTo>
                  <a:pt x="134699" y="266952"/>
                  <a:pt x="134326" y="266206"/>
                  <a:pt x="133878" y="265461"/>
                </a:cubicBezTo>
                <a:cubicBezTo>
                  <a:pt x="133431" y="264791"/>
                  <a:pt x="133058" y="264120"/>
                  <a:pt x="132611" y="263449"/>
                </a:cubicBezTo>
                <a:cubicBezTo>
                  <a:pt x="132163" y="262779"/>
                  <a:pt x="131790" y="262182"/>
                  <a:pt x="131343" y="261586"/>
                </a:cubicBezTo>
                <a:cubicBezTo>
                  <a:pt x="130895" y="261065"/>
                  <a:pt x="130522" y="260543"/>
                  <a:pt x="130075" y="260021"/>
                </a:cubicBezTo>
                <a:cubicBezTo>
                  <a:pt x="129702" y="259574"/>
                  <a:pt x="129254" y="259127"/>
                  <a:pt x="128881" y="258680"/>
                </a:cubicBezTo>
                <a:cubicBezTo>
                  <a:pt x="128508" y="258307"/>
                  <a:pt x="128061" y="257935"/>
                  <a:pt x="127688" y="257562"/>
                </a:cubicBezTo>
                <a:cubicBezTo>
                  <a:pt x="127315" y="257190"/>
                  <a:pt x="126942" y="256891"/>
                  <a:pt x="126569" y="256593"/>
                </a:cubicBezTo>
                <a:cubicBezTo>
                  <a:pt x="118588" y="250408"/>
                  <a:pt x="120975" y="237740"/>
                  <a:pt x="130671" y="234908"/>
                </a:cubicBezTo>
                <a:cubicBezTo>
                  <a:pt x="135146" y="233567"/>
                  <a:pt x="139622" y="232449"/>
                  <a:pt x="144097" y="231406"/>
                </a:cubicBezTo>
                <a:cubicBezTo>
                  <a:pt x="148572" y="230437"/>
                  <a:pt x="153122" y="229617"/>
                  <a:pt x="157597" y="228947"/>
                </a:cubicBezTo>
                <a:cubicBezTo>
                  <a:pt x="162147" y="228276"/>
                  <a:pt x="166622" y="227829"/>
                  <a:pt x="171172" y="227456"/>
                </a:cubicBezTo>
                <a:cubicBezTo>
                  <a:pt x="175647" y="227158"/>
                  <a:pt x="180123" y="227009"/>
                  <a:pt x="184673" y="227009"/>
                </a:cubicBezTo>
                <a:close/>
                <a:moveTo>
                  <a:pt x="184638" y="0"/>
                </a:moveTo>
                <a:cubicBezTo>
                  <a:pt x="244994" y="0"/>
                  <a:pt x="301546" y="29424"/>
                  <a:pt x="336088" y="78887"/>
                </a:cubicBezTo>
                <a:cubicBezTo>
                  <a:pt x="370631" y="128350"/>
                  <a:pt x="378763" y="191444"/>
                  <a:pt x="357873" y="248058"/>
                </a:cubicBezTo>
                <a:cubicBezTo>
                  <a:pt x="336461" y="306087"/>
                  <a:pt x="272822" y="336703"/>
                  <a:pt x="262900" y="410227"/>
                </a:cubicBezTo>
                <a:cubicBezTo>
                  <a:pt x="266555" y="409259"/>
                  <a:pt x="270286" y="408365"/>
                  <a:pt x="273941" y="407471"/>
                </a:cubicBezTo>
                <a:cubicBezTo>
                  <a:pt x="280581" y="405757"/>
                  <a:pt x="287370" y="409855"/>
                  <a:pt x="289012" y="416484"/>
                </a:cubicBezTo>
                <a:cubicBezTo>
                  <a:pt x="290653" y="423114"/>
                  <a:pt x="286624" y="429893"/>
                  <a:pt x="279984" y="431532"/>
                </a:cubicBezTo>
                <a:cubicBezTo>
                  <a:pt x="218434" y="446877"/>
                  <a:pt x="156884" y="462222"/>
                  <a:pt x="95334" y="477642"/>
                </a:cubicBezTo>
                <a:cubicBezTo>
                  <a:pt x="88694" y="479281"/>
                  <a:pt x="81905" y="475258"/>
                  <a:pt x="80263" y="468554"/>
                </a:cubicBezTo>
                <a:cubicBezTo>
                  <a:pt x="78622" y="461924"/>
                  <a:pt x="82651" y="455220"/>
                  <a:pt x="89291" y="453507"/>
                </a:cubicBezTo>
                <a:cubicBezTo>
                  <a:pt x="139575" y="440992"/>
                  <a:pt x="189860" y="428403"/>
                  <a:pt x="240145" y="415888"/>
                </a:cubicBezTo>
                <a:cubicBezTo>
                  <a:pt x="238354" y="413132"/>
                  <a:pt x="237757" y="410599"/>
                  <a:pt x="238205" y="407396"/>
                </a:cubicBezTo>
                <a:cubicBezTo>
                  <a:pt x="238876" y="402182"/>
                  <a:pt x="239772" y="397116"/>
                  <a:pt x="240965" y="392051"/>
                </a:cubicBezTo>
                <a:cubicBezTo>
                  <a:pt x="242084" y="387134"/>
                  <a:pt x="243427" y="382367"/>
                  <a:pt x="245069" y="377674"/>
                </a:cubicBezTo>
                <a:cubicBezTo>
                  <a:pt x="246561" y="373130"/>
                  <a:pt x="248277" y="368660"/>
                  <a:pt x="250216" y="364265"/>
                </a:cubicBezTo>
                <a:cubicBezTo>
                  <a:pt x="252007" y="360019"/>
                  <a:pt x="254021" y="355848"/>
                  <a:pt x="256185" y="351751"/>
                </a:cubicBezTo>
                <a:cubicBezTo>
                  <a:pt x="258274" y="347877"/>
                  <a:pt x="260587" y="344004"/>
                  <a:pt x="262900" y="340205"/>
                </a:cubicBezTo>
                <a:cubicBezTo>
                  <a:pt x="265212" y="336554"/>
                  <a:pt x="267600" y="332979"/>
                  <a:pt x="270062" y="329403"/>
                </a:cubicBezTo>
                <a:cubicBezTo>
                  <a:pt x="272449" y="325977"/>
                  <a:pt x="274986" y="322624"/>
                  <a:pt x="277522" y="319347"/>
                </a:cubicBezTo>
                <a:cubicBezTo>
                  <a:pt x="279984" y="316069"/>
                  <a:pt x="282521" y="312941"/>
                  <a:pt x="285058" y="309812"/>
                </a:cubicBezTo>
                <a:cubicBezTo>
                  <a:pt x="287594" y="306758"/>
                  <a:pt x="290056" y="303704"/>
                  <a:pt x="292593" y="300724"/>
                </a:cubicBezTo>
                <a:cubicBezTo>
                  <a:pt x="294906" y="297968"/>
                  <a:pt x="297218" y="295211"/>
                  <a:pt x="299531" y="292530"/>
                </a:cubicBezTo>
                <a:cubicBezTo>
                  <a:pt x="300725" y="291114"/>
                  <a:pt x="301919" y="289699"/>
                  <a:pt x="303038" y="288284"/>
                </a:cubicBezTo>
                <a:cubicBezTo>
                  <a:pt x="305351" y="285528"/>
                  <a:pt x="307663" y="282771"/>
                  <a:pt x="309827" y="279941"/>
                </a:cubicBezTo>
                <a:cubicBezTo>
                  <a:pt x="311990" y="277259"/>
                  <a:pt x="314079" y="274577"/>
                  <a:pt x="316168" y="271821"/>
                </a:cubicBezTo>
                <a:cubicBezTo>
                  <a:pt x="318108" y="269214"/>
                  <a:pt x="320048" y="266532"/>
                  <a:pt x="321838" y="263776"/>
                </a:cubicBezTo>
                <a:cubicBezTo>
                  <a:pt x="323554" y="261169"/>
                  <a:pt x="325270" y="258487"/>
                  <a:pt x="326837" y="255731"/>
                </a:cubicBezTo>
                <a:cubicBezTo>
                  <a:pt x="328329" y="253124"/>
                  <a:pt x="329747" y="250442"/>
                  <a:pt x="331090" y="247686"/>
                </a:cubicBezTo>
                <a:cubicBezTo>
                  <a:pt x="332358" y="245004"/>
                  <a:pt x="333552" y="242248"/>
                  <a:pt x="334596" y="239492"/>
                </a:cubicBezTo>
                <a:cubicBezTo>
                  <a:pt x="352651" y="190550"/>
                  <a:pt x="345563" y="135873"/>
                  <a:pt x="315721" y="93115"/>
                </a:cubicBezTo>
                <a:cubicBezTo>
                  <a:pt x="285804" y="50282"/>
                  <a:pt x="236862" y="24806"/>
                  <a:pt x="184638" y="24806"/>
                </a:cubicBezTo>
                <a:cubicBezTo>
                  <a:pt x="132413" y="24806"/>
                  <a:pt x="83471" y="50282"/>
                  <a:pt x="53554" y="93115"/>
                </a:cubicBezTo>
                <a:cubicBezTo>
                  <a:pt x="23712" y="135873"/>
                  <a:pt x="16624" y="190550"/>
                  <a:pt x="34679" y="239492"/>
                </a:cubicBezTo>
                <a:cubicBezTo>
                  <a:pt x="35425" y="241428"/>
                  <a:pt x="36246" y="243365"/>
                  <a:pt x="37066" y="245302"/>
                </a:cubicBezTo>
                <a:cubicBezTo>
                  <a:pt x="37962" y="247239"/>
                  <a:pt x="38857" y="249175"/>
                  <a:pt x="39827" y="251038"/>
                </a:cubicBezTo>
                <a:cubicBezTo>
                  <a:pt x="40871" y="252975"/>
                  <a:pt x="41916" y="254837"/>
                  <a:pt x="43035" y="256699"/>
                </a:cubicBezTo>
                <a:cubicBezTo>
                  <a:pt x="44154" y="258636"/>
                  <a:pt x="45273" y="260498"/>
                  <a:pt x="46541" y="262361"/>
                </a:cubicBezTo>
                <a:cubicBezTo>
                  <a:pt x="47810" y="264297"/>
                  <a:pt x="49078" y="266234"/>
                  <a:pt x="50421" y="268096"/>
                </a:cubicBezTo>
                <a:cubicBezTo>
                  <a:pt x="51241" y="269288"/>
                  <a:pt x="52062" y="270406"/>
                  <a:pt x="52957" y="271598"/>
                </a:cubicBezTo>
                <a:cubicBezTo>
                  <a:pt x="54375" y="273534"/>
                  <a:pt x="55867" y="275471"/>
                  <a:pt x="57359" y="277333"/>
                </a:cubicBezTo>
                <a:cubicBezTo>
                  <a:pt x="58851" y="279345"/>
                  <a:pt x="60418" y="281281"/>
                  <a:pt x="61985" y="283144"/>
                </a:cubicBezTo>
                <a:cubicBezTo>
                  <a:pt x="63626" y="285155"/>
                  <a:pt x="65267" y="287092"/>
                  <a:pt x="66909" y="289103"/>
                </a:cubicBezTo>
                <a:cubicBezTo>
                  <a:pt x="68774" y="291338"/>
                  <a:pt x="70714" y="293573"/>
                  <a:pt x="72579" y="295882"/>
                </a:cubicBezTo>
                <a:cubicBezTo>
                  <a:pt x="74593" y="298191"/>
                  <a:pt x="76608" y="300575"/>
                  <a:pt x="78547" y="302959"/>
                </a:cubicBezTo>
                <a:cubicBezTo>
                  <a:pt x="80338" y="305119"/>
                  <a:pt x="82128" y="307205"/>
                  <a:pt x="83844" y="309365"/>
                </a:cubicBezTo>
                <a:cubicBezTo>
                  <a:pt x="85635" y="311600"/>
                  <a:pt x="87425" y="313760"/>
                  <a:pt x="89216" y="315995"/>
                </a:cubicBezTo>
                <a:cubicBezTo>
                  <a:pt x="91007" y="318304"/>
                  <a:pt x="92797" y="320613"/>
                  <a:pt x="94513" y="322922"/>
                </a:cubicBezTo>
                <a:cubicBezTo>
                  <a:pt x="96304" y="325306"/>
                  <a:pt x="98020" y="327764"/>
                  <a:pt x="99736" y="330223"/>
                </a:cubicBezTo>
                <a:cubicBezTo>
                  <a:pt x="101526" y="332681"/>
                  <a:pt x="103167" y="335214"/>
                  <a:pt x="104883" y="337821"/>
                </a:cubicBezTo>
                <a:cubicBezTo>
                  <a:pt x="105928" y="339460"/>
                  <a:pt x="106898" y="341024"/>
                  <a:pt x="107868" y="342737"/>
                </a:cubicBezTo>
                <a:cubicBezTo>
                  <a:pt x="109509" y="345419"/>
                  <a:pt x="111076" y="348175"/>
                  <a:pt x="112642" y="350931"/>
                </a:cubicBezTo>
                <a:cubicBezTo>
                  <a:pt x="114135" y="353762"/>
                  <a:pt x="115627" y="356667"/>
                  <a:pt x="116970" y="359572"/>
                </a:cubicBezTo>
                <a:cubicBezTo>
                  <a:pt x="118387" y="362627"/>
                  <a:pt x="119730" y="365681"/>
                  <a:pt x="120998" y="368735"/>
                </a:cubicBezTo>
                <a:cubicBezTo>
                  <a:pt x="122267" y="371938"/>
                  <a:pt x="123386" y="375141"/>
                  <a:pt x="124505" y="378344"/>
                </a:cubicBezTo>
                <a:cubicBezTo>
                  <a:pt x="125549" y="381697"/>
                  <a:pt x="126519" y="385049"/>
                  <a:pt x="127415" y="388401"/>
                </a:cubicBezTo>
                <a:cubicBezTo>
                  <a:pt x="129131" y="395031"/>
                  <a:pt x="125102" y="401809"/>
                  <a:pt x="118462" y="403523"/>
                </a:cubicBezTo>
                <a:cubicBezTo>
                  <a:pt x="111822" y="405236"/>
                  <a:pt x="105033" y="401213"/>
                  <a:pt x="103391" y="394584"/>
                </a:cubicBezTo>
                <a:cubicBezTo>
                  <a:pt x="87276" y="332085"/>
                  <a:pt x="31247" y="301767"/>
                  <a:pt x="11402" y="248058"/>
                </a:cubicBezTo>
                <a:cubicBezTo>
                  <a:pt x="-9488" y="191444"/>
                  <a:pt x="-1356" y="128350"/>
                  <a:pt x="33187" y="78887"/>
                </a:cubicBezTo>
                <a:cubicBezTo>
                  <a:pt x="67729" y="29424"/>
                  <a:pt x="124281" y="0"/>
                  <a:pt x="184638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6" name="Freeform 6"/>
          <p:cNvSpPr/>
          <p:nvPr/>
        </p:nvSpPr>
        <p:spPr>
          <a:xfrm>
            <a:off x="8503615" y="4081478"/>
            <a:ext cx="334477" cy="307945"/>
          </a:xfrm>
          <a:custGeom>
            <a:avLst/>
            <a:gdLst/>
            <a:ahLst/>
            <a:cxnLst/>
            <a:rect l="l" t="t" r="r" b="b"/>
            <a:pathLst>
              <a:path w="580" h="535">
                <a:moveTo>
                  <a:pt x="164" y="525"/>
                </a:moveTo>
                <a:cubicBezTo>
                  <a:pt x="172" y="534"/>
                  <a:pt x="186" y="535"/>
                  <a:pt x="196" y="526"/>
                </a:cubicBezTo>
                <a:lnTo>
                  <a:pt x="570" y="187"/>
                </a:lnTo>
                <a:cubicBezTo>
                  <a:pt x="579" y="179"/>
                  <a:pt x="580" y="165"/>
                  <a:pt x="572" y="155"/>
                </a:cubicBezTo>
                <a:lnTo>
                  <a:pt x="475" y="49"/>
                </a:lnTo>
                <a:cubicBezTo>
                  <a:pt x="466" y="39"/>
                  <a:pt x="452" y="39"/>
                  <a:pt x="443" y="47"/>
                </a:cubicBezTo>
                <a:lnTo>
                  <a:pt x="124" y="335"/>
                </a:lnTo>
                <a:cubicBezTo>
                  <a:pt x="115" y="344"/>
                  <a:pt x="114" y="358"/>
                  <a:pt x="123" y="367"/>
                </a:cubicBezTo>
                <a:lnTo>
                  <a:pt x="175" y="425"/>
                </a:lnTo>
                <a:cubicBezTo>
                  <a:pt x="183" y="434"/>
                  <a:pt x="198" y="435"/>
                  <a:pt x="207" y="426"/>
                </a:cubicBezTo>
                <a:lnTo>
                  <a:pt x="341" y="305"/>
                </a:lnTo>
                <a:cubicBezTo>
                  <a:pt x="350" y="297"/>
                  <a:pt x="351" y="282"/>
                  <a:pt x="343" y="273"/>
                </a:cubicBezTo>
                <a:lnTo>
                  <a:pt x="327" y="256"/>
                </a:lnTo>
                <a:lnTo>
                  <a:pt x="193" y="378"/>
                </a:lnTo>
                <a:lnTo>
                  <a:pt x="172" y="354"/>
                </a:lnTo>
                <a:lnTo>
                  <a:pt x="457" y="96"/>
                </a:lnTo>
                <a:lnTo>
                  <a:pt x="523" y="169"/>
                </a:lnTo>
                <a:lnTo>
                  <a:pt x="182" y="478"/>
                </a:lnTo>
                <a:lnTo>
                  <a:pt x="58" y="340"/>
                </a:lnTo>
                <a:lnTo>
                  <a:pt x="404" y="26"/>
                </a:lnTo>
                <a:lnTo>
                  <a:pt x="389" y="10"/>
                </a:lnTo>
                <a:cubicBezTo>
                  <a:pt x="380" y="0"/>
                  <a:pt x="366" y="0"/>
                  <a:pt x="357" y="8"/>
                </a:cubicBezTo>
                <a:lnTo>
                  <a:pt x="10" y="322"/>
                </a:lnTo>
                <a:cubicBezTo>
                  <a:pt x="1" y="330"/>
                  <a:pt x="0" y="344"/>
                  <a:pt x="9" y="354"/>
                </a:cubicBezTo>
                <a:lnTo>
                  <a:pt x="164" y="52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AutoShape 7"/>
          <p:cNvSpPr/>
          <p:nvPr/>
        </p:nvSpPr>
        <p:spPr>
          <a:xfrm>
            <a:off x="8406414" y="2422663"/>
            <a:ext cx="2708275" cy="1383030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戒烟可以显著降低心血管疾病的风险，包括冠心病、心肌梗死和中风等。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901714" y="1901965"/>
            <a:ext cx="2084387" cy="460375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戒烟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406414" y="4525963"/>
            <a:ext cx="2708275" cy="1383030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适量饮酒可能会对心血管健康有益，但过量饮酒会损害心血管系统。建议男性每天不超过两杯，女性不超过一杯。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8901714" y="4005263"/>
            <a:ext cx="2084387" cy="460375"/>
          </a:xfrm>
          <a:prstGeom prst="rect">
            <a:avLst/>
          </a:prstGeom>
        </p:spPr>
        <p:txBody>
          <a:bodyPr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限酒</a:t>
            </a:r>
            <a:endParaRPr lang="en-US" sz="1100"/>
          </a:p>
        </p:txBody>
      </p:sp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戒烟限酒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9006" y="4720386"/>
            <a:ext cx="2415272" cy="370409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管理压力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3575643" y="4720386"/>
            <a:ext cx="2415272" cy="370409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保持乐观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6220535" y="4720386"/>
            <a:ext cx="2415272" cy="370409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社交支持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8927174" y="4720386"/>
            <a:ext cx="2415272" cy="370409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规律作息</a:t>
            </a:r>
            <a:endParaRPr lang="en-US" sz="1100"/>
          </a:p>
        </p:txBody>
      </p:sp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保持心理平衡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 t="116" b="116"/>
          <a:stretch>
            <a:fillRect/>
          </a:stretch>
        </p:blipFill>
        <p:spPr>
          <a:xfrm>
            <a:off x="892584" y="1337857"/>
            <a:ext cx="2465519" cy="245982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rcRect l="3408" r="3408"/>
          <a:stretch>
            <a:fillRect/>
          </a:stretch>
        </p:blipFill>
        <p:spPr>
          <a:xfrm>
            <a:off x="3570781" y="1337857"/>
            <a:ext cx="2465519" cy="245982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rcRect l="23480" r="23480"/>
          <a:stretch>
            <a:fillRect/>
          </a:stretch>
        </p:blipFill>
        <p:spPr>
          <a:xfrm>
            <a:off x="6248977" y="1337857"/>
            <a:ext cx="2465519" cy="24598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5"/>
          <a:srcRect t="3067" b="3067"/>
          <a:stretch>
            <a:fillRect/>
          </a:stretch>
        </p:blipFill>
        <p:spPr>
          <a:xfrm>
            <a:off x="8927174" y="1337857"/>
            <a:ext cx="2465519" cy="2459823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1410969" y="3111016"/>
            <a:ext cx="1428750" cy="1428750"/>
          </a:xfrm>
          <a:prstGeom prst="rect">
            <a:avLst/>
          </a:prstGeom>
          <a:solidFill>
            <a:schemeClr val="accent1">
              <a:alpha val="7225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4089165" y="3111016"/>
            <a:ext cx="1428750" cy="142875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4" name="AutoShape 34"/>
          <p:cNvSpPr/>
          <p:nvPr/>
        </p:nvSpPr>
        <p:spPr>
          <a:xfrm>
            <a:off x="9445558" y="3111016"/>
            <a:ext cx="1428750" cy="142875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AutoShape 35"/>
          <p:cNvSpPr/>
          <p:nvPr/>
        </p:nvSpPr>
        <p:spPr>
          <a:xfrm>
            <a:off x="6767362" y="3111016"/>
            <a:ext cx="1428750" cy="142875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TextBox 36"/>
          <p:cNvSpPr txBox="1"/>
          <p:nvPr/>
        </p:nvSpPr>
        <p:spPr>
          <a:xfrm>
            <a:off x="1441168" y="350023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121550" y="3500231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799747" y="3500231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477944" y="3500231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AutoShape 40"/>
          <p:cNvSpPr/>
          <p:nvPr/>
        </p:nvSpPr>
        <p:spPr>
          <a:xfrm>
            <a:off x="917707" y="5153111"/>
            <a:ext cx="2415273" cy="999925"/>
          </a:xfrm>
          <a:prstGeom prst="rect">
            <a:avLst/>
          </a:prstGeom>
        </p:spPr>
        <p:txBody>
          <a:bodyPr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学会管理和减轻压力，如通过冥想、瑜伽、深呼吸等方式来放松身心。</a:t>
            </a:r>
            <a:endParaRPr lang="en-US" sz="1100"/>
          </a:p>
        </p:txBody>
      </p:sp>
      <p:sp>
        <p:nvSpPr>
          <p:cNvPr id="41" name="AutoShape 41"/>
          <p:cNvSpPr/>
          <p:nvPr/>
        </p:nvSpPr>
        <p:spPr>
          <a:xfrm>
            <a:off x="3595904" y="5153111"/>
            <a:ext cx="2415273" cy="999925"/>
          </a:xfrm>
          <a:prstGeom prst="rect">
            <a:avLst/>
          </a:prstGeom>
        </p:spPr>
        <p:txBody>
          <a:bodyPr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保持乐观心态，积极面对生活中的挑战和困难。</a:t>
            </a:r>
            <a:endParaRPr lang="en-US" sz="1100"/>
          </a:p>
        </p:txBody>
      </p:sp>
      <p:sp>
        <p:nvSpPr>
          <p:cNvPr id="42" name="AutoShape 42"/>
          <p:cNvSpPr/>
          <p:nvPr/>
        </p:nvSpPr>
        <p:spPr>
          <a:xfrm>
            <a:off x="6274100" y="5153111"/>
            <a:ext cx="2415273" cy="999925"/>
          </a:xfrm>
          <a:prstGeom prst="rect">
            <a:avLst/>
          </a:prstGeom>
        </p:spPr>
        <p:txBody>
          <a:bodyPr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与家人和朋友保持联系，分享生活中的喜怒哀乐，获得情感支持和安慰。</a:t>
            </a:r>
            <a:endParaRPr lang="en-US" sz="1100"/>
          </a:p>
        </p:txBody>
      </p:sp>
      <p:sp>
        <p:nvSpPr>
          <p:cNvPr id="43" name="AutoShape 43"/>
          <p:cNvSpPr/>
          <p:nvPr/>
        </p:nvSpPr>
        <p:spPr>
          <a:xfrm>
            <a:off x="8952297" y="5153111"/>
            <a:ext cx="2415273" cy="999925"/>
          </a:xfrm>
          <a:prstGeom prst="rect">
            <a:avLst/>
          </a:prstGeom>
        </p:spPr>
        <p:txBody>
          <a:bodyPr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保持规律的作息习惯，充足的睡眠有助于心理平衡和心血管健康。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5325" y="1915064"/>
            <a:ext cx="7405389" cy="1138956"/>
            <a:chOff x="1365325" y="1915064"/>
            <a:chExt cx="7405389" cy="1138956"/>
          </a:xfrm>
        </p:grpSpPr>
        <p:sp>
          <p:nvSpPr>
            <p:cNvPr id="3" name="TextBox 3"/>
            <p:cNvSpPr txBox="1"/>
            <p:nvPr/>
          </p:nvSpPr>
          <p:spPr>
            <a:xfrm>
              <a:off x="1365325" y="1915064"/>
              <a:ext cx="7405389" cy="1138956"/>
            </a:xfrm>
            <a:prstGeom prst="rect">
              <a:avLst/>
            </a:prstGeom>
          </p:spPr>
          <p:txBody>
            <a:bodyPr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8400" b="1">
                  <a:solidFill>
                    <a:schemeClr val="accent3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</a:t>
              </a:r>
              <a:endParaRPr lang="en-US" sz="8400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365325" y="3174455"/>
            <a:ext cx="888873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心脑血管疾病的认识误区</a:t>
            </a:r>
            <a:endParaRPr lang="en-US" sz="4500" b="1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227" y="1168478"/>
            <a:ext cx="455409" cy="2069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" name="AutoShape 3"/>
          <p:cNvSpPr/>
          <p:nvPr/>
        </p:nvSpPr>
        <p:spPr>
          <a:xfrm>
            <a:off x="472404" y="1375400"/>
            <a:ext cx="11247191" cy="4699510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l="21875" r="21875"/>
          <a:stretch>
            <a:fillRect/>
          </a:stretch>
        </p:blipFill>
        <p:spPr>
          <a:xfrm>
            <a:off x="740688" y="1168478"/>
            <a:ext cx="3679824" cy="4906431"/>
          </a:xfrm>
          <a:prstGeom prst="parallelogram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499430" y="6236295"/>
            <a:ext cx="9220165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6" name="AutoShape 6"/>
          <p:cNvSpPr/>
          <p:nvPr/>
        </p:nvSpPr>
        <p:spPr>
          <a:xfrm>
            <a:off x="483810" y="6236295"/>
            <a:ext cx="740059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AutoShape 7"/>
          <p:cNvSpPr/>
          <p:nvPr/>
        </p:nvSpPr>
        <p:spPr>
          <a:xfrm>
            <a:off x="1375876" y="6200641"/>
            <a:ext cx="158719" cy="15871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1607200" y="6207253"/>
            <a:ext cx="147382" cy="147382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1827186" y="6213864"/>
            <a:ext cx="136045" cy="13604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2027323" y="6220476"/>
            <a:ext cx="124708" cy="12470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2224635" y="6214895"/>
            <a:ext cx="113371" cy="11337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TextBox 12"/>
          <p:cNvSpPr txBox="1"/>
          <p:nvPr/>
        </p:nvSpPr>
        <p:spPr>
          <a:xfrm>
            <a:off x="4754880" y="1727606"/>
            <a:ext cx="6467541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32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54880" y="2304006"/>
            <a:ext cx="6240618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这个误区认为心脑血管疾病是老年人的“专利”。</a:t>
            </a:r>
            <a:endParaRPr lang="en-US" sz="13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54880" y="3783405"/>
            <a:ext cx="6240618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32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54880" y="4436820"/>
            <a:ext cx="6240618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实上，心脑血管疾病并不是老年人的“专利”，年轻人也可能患病。虽然老年人患病的几率相对较高，但并不意味着年轻人就不会患上这种疾病。因此，无论年龄大小，我们都应该关注心脑血管健康，积极预防疾病的发生。</a:t>
            </a:r>
            <a:endParaRPr lang="en-US" sz="13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误区一：只有老年人才会患心脑血管疾病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6575" y="1250443"/>
            <a:ext cx="10458850" cy="243840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" name="TextBox 3"/>
          <p:cNvSpPr txBox="1"/>
          <p:nvPr/>
        </p:nvSpPr>
        <p:spPr>
          <a:xfrm>
            <a:off x="1300074" y="2175786"/>
            <a:ext cx="9582906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这个误区认为心脑血管疾病可以完全治愈。</a:t>
            </a:r>
            <a:endParaRPr lang="en-US" sz="15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00074" y="1380567"/>
            <a:ext cx="9417017" cy="8532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01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66575" y="3952506"/>
            <a:ext cx="10458850" cy="24384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6" name="TextBox 6"/>
          <p:cNvSpPr txBox="1"/>
          <p:nvPr/>
        </p:nvSpPr>
        <p:spPr>
          <a:xfrm>
            <a:off x="1287882" y="4870218"/>
            <a:ext cx="9582150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实上，心脑血管疾病是一种慢性疾病，不能完全治愈。但是，通过积极的治疗和健康的生活方式，可以有效地控制病情，减少复发和并发症的风险。因此，患有心脑血管疾病的人需要长期坚持治疗和健康的生活方式。</a:t>
            </a:r>
            <a:endParaRPr lang="en-US" sz="15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7882" y="4099383"/>
            <a:ext cx="9677400" cy="72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01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" name="Connector 8"/>
          <p:cNvCxnSpPr/>
          <p:nvPr/>
        </p:nvCxnSpPr>
        <p:spPr>
          <a:xfrm>
            <a:off x="1473659" y="4829453"/>
            <a:ext cx="9220298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or 9"/>
          <p:cNvCxnSpPr/>
          <p:nvPr/>
        </p:nvCxnSpPr>
        <p:spPr>
          <a:xfrm>
            <a:off x="1481378" y="2175786"/>
            <a:ext cx="9220298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solid"/>
            <a:head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Group 1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TextBox 3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误区二：心脑血管疾病可以完全治愈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74694" y="1423099"/>
            <a:ext cx="8029575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25016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119725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AutoShape 5"/>
          <p:cNvSpPr/>
          <p:nvPr/>
        </p:nvSpPr>
        <p:spPr>
          <a:xfrm>
            <a:off x="188000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6" name="Connector 6"/>
          <p:cNvCxnSpPr/>
          <p:nvPr/>
        </p:nvCxnSpPr>
        <p:spPr>
          <a:xfrm>
            <a:off x="1951634" y="6029346"/>
            <a:ext cx="10254150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3574694" y="1913291"/>
            <a:ext cx="7776939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这个误区认为如果没有症状，就不需要进行心脑血管疾病的检查和治疗。</a:t>
            </a:r>
            <a:endParaRPr lang="en-US" sz="13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97254" y="3971227"/>
            <a:ext cx="8029575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97254" y="4461419"/>
            <a:ext cx="7806355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实上，心脑血管疾病在早期是没有明显症状的，或者症状容易被忽略。因此，即使没有症状，也需要定期进行体检和筛查，及时发现并治疗潜在的心脑血管疾病。此外，即使没有症状，也需要积极控制危险因素，如高血压、高血脂、糖尿病等，以预防心脑血管疾病的发生。</a:t>
            </a:r>
            <a:endParaRPr lang="en-US" sz="13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552256" y="3306002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3499345" y="3306002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4182096" y="3306002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13" name="Connector 13"/>
          <p:cNvCxnSpPr/>
          <p:nvPr/>
        </p:nvCxnSpPr>
        <p:spPr>
          <a:xfrm>
            <a:off x="4253725" y="3380232"/>
            <a:ext cx="10254150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误区三：没有症状就无需进行检查和治疗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5325" y="1915064"/>
            <a:ext cx="7405389" cy="1138956"/>
            <a:chOff x="1365325" y="1915064"/>
            <a:chExt cx="7405389" cy="1138956"/>
          </a:xfrm>
        </p:grpSpPr>
        <p:sp>
          <p:nvSpPr>
            <p:cNvPr id="3" name="TextBox 3"/>
            <p:cNvSpPr txBox="1"/>
            <p:nvPr/>
          </p:nvSpPr>
          <p:spPr>
            <a:xfrm>
              <a:off x="1365325" y="1915064"/>
              <a:ext cx="7405389" cy="1138956"/>
            </a:xfrm>
            <a:prstGeom prst="rect">
              <a:avLst/>
            </a:prstGeom>
          </p:spPr>
          <p:txBody>
            <a:bodyPr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8400" b="1">
                  <a:solidFill>
                    <a:schemeClr val="accent3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04</a:t>
              </a:r>
              <a:endParaRPr lang="en-US" sz="8400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365325" y="3174455"/>
            <a:ext cx="888873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心脑血管疾病的治疗方法</a:t>
            </a:r>
            <a:endParaRPr lang="en-US" sz="4500" b="1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8900000">
            <a:off x="6319999" y="2790217"/>
            <a:ext cx="1078663" cy="1078663"/>
          </a:xfrm>
          <a:prstGeom prst="frame">
            <a:avLst>
              <a:gd name="adj1" fmla="val 7163"/>
            </a:avLst>
          </a:prstGeom>
          <a:solidFill>
            <a:schemeClr val="dk1">
              <a:lumMod val="20000"/>
              <a:lumOff val="80000"/>
              <a:alpha val="100000"/>
            </a:schemeClr>
          </a:solidFill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" name="AutoShape 3"/>
          <p:cNvSpPr/>
          <p:nvPr/>
        </p:nvSpPr>
        <p:spPr>
          <a:xfrm rot="18900000">
            <a:off x="4794540" y="2790217"/>
            <a:ext cx="1078663" cy="1078663"/>
          </a:xfrm>
          <a:prstGeom prst="frame">
            <a:avLst>
              <a:gd name="adj1" fmla="val 7163"/>
            </a:avLst>
          </a:prstGeom>
          <a:solidFill>
            <a:schemeClr val="dk1">
              <a:lumMod val="20000"/>
              <a:lumOff val="80000"/>
              <a:alpha val="100000"/>
            </a:schemeClr>
          </a:solidFill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6589" r="16589"/>
          <a:stretch>
            <a:fillRect/>
          </a:stretch>
        </p:blipFill>
        <p:spPr>
          <a:xfrm>
            <a:off x="3352886" y="2107432"/>
            <a:ext cx="2465519" cy="24598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7511" r="17511"/>
          <a:stretch>
            <a:fillRect/>
          </a:stretch>
        </p:blipFill>
        <p:spPr>
          <a:xfrm>
            <a:off x="6374798" y="2037636"/>
            <a:ext cx="2465519" cy="252961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3541855" y="2335881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Freeform 7"/>
          <p:cNvSpPr/>
          <p:nvPr/>
        </p:nvSpPr>
        <p:spPr>
          <a:xfrm>
            <a:off x="3721695" y="2521355"/>
            <a:ext cx="306115" cy="294843"/>
          </a:xfrm>
          <a:custGeom>
            <a:avLst/>
            <a:gdLst/>
            <a:ahLst/>
            <a:cxnLst/>
            <a:rect l="l" t="t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7985552" y="2335881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Freeform 9"/>
          <p:cNvSpPr/>
          <p:nvPr/>
        </p:nvSpPr>
        <p:spPr>
          <a:xfrm>
            <a:off x="8165392" y="2521355"/>
            <a:ext cx="306115" cy="294843"/>
          </a:xfrm>
          <a:custGeom>
            <a:avLst/>
            <a:gdLst/>
            <a:ahLst/>
            <a:cxnLst/>
            <a:rect l="l" t="t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4252748" y="4178300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Freeform 11"/>
          <p:cNvSpPr/>
          <p:nvPr/>
        </p:nvSpPr>
        <p:spPr>
          <a:xfrm>
            <a:off x="4432588" y="4363773"/>
            <a:ext cx="306115" cy="294843"/>
          </a:xfrm>
          <a:custGeom>
            <a:avLst/>
            <a:gdLst/>
            <a:ahLst/>
            <a:cxnLst/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7274660" y="4178300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Freeform 13"/>
          <p:cNvSpPr/>
          <p:nvPr/>
        </p:nvSpPr>
        <p:spPr>
          <a:xfrm>
            <a:off x="7454500" y="4363773"/>
            <a:ext cx="306115" cy="294843"/>
          </a:xfrm>
          <a:custGeom>
            <a:avLst/>
            <a:gdLst/>
            <a:ahLst/>
            <a:cxnLst/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747336" y="2402205"/>
            <a:ext cx="2553871" cy="1020362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主要用于防止血栓形成，预防心肌梗死和脑梗死。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47336" y="2037683"/>
            <a:ext cx="2553871" cy="422629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抗血小板药物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1940528" y="5092530"/>
            <a:ext cx="2552700" cy="891876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降低血脂水平，减少动脉粥样硬化的发生和进展。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940528" y="4661950"/>
            <a:ext cx="2084356" cy="403578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降脂药物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872233" y="2402205"/>
            <a:ext cx="2552700" cy="1082789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控制血压，降低心脑血管事件的风险。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872233" y="2037683"/>
            <a:ext cx="2569478" cy="441680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降压药物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7814024" y="5112856"/>
            <a:ext cx="2552700" cy="933977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控制血糖水平，预防糖尿病相关的心脑血管事件。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8314658" y="4661950"/>
            <a:ext cx="2084356" cy="422629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降糖药物</a:t>
            </a:r>
            <a:endParaRPr lang="en-US" sz="1100"/>
          </a:p>
        </p:txBody>
      </p:sp>
      <p:grpSp>
        <p:nvGrpSpPr>
          <p:cNvPr id="22" name="Group 2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药物治疗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4819" y="4114483"/>
            <a:ext cx="3495675" cy="457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冠状动脉搭桥手术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48163" y="4114483"/>
            <a:ext cx="3495675" cy="457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颈动脉内膜剥脱术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07773" y="4114483"/>
            <a:ext cx="3495675" cy="457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血管成形术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6056" r="6056"/>
          <a:stretch>
            <a:fillRect/>
          </a:stretch>
        </p:blipFill>
        <p:spPr>
          <a:xfrm>
            <a:off x="624819" y="1389220"/>
            <a:ext cx="3505200" cy="2628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9753" r="29753"/>
          <a:stretch>
            <a:fillRect/>
          </a:stretch>
        </p:blipFill>
        <p:spPr>
          <a:xfrm>
            <a:off x="4343400" y="1390333"/>
            <a:ext cx="3505200" cy="2628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29753" r="29753"/>
          <a:stretch>
            <a:fillRect/>
          </a:stretch>
        </p:blipFill>
        <p:spPr>
          <a:xfrm>
            <a:off x="8079695" y="1390333"/>
            <a:ext cx="3505200" cy="2628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9" name="AutoShape 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AutoShape 1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AutoShape 1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AutoShape 1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AutoShape 1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AutoShape 1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AutoShape 1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AutoShape 1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AutoShape 1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AutoShape 1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utoShape 1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AutoShape 2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AutoShape 2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AutoShape 2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TextBox 2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手术治疗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586719" y="4533583"/>
            <a:ext cx="3523139" cy="1938747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通过手术将冠状动脉的血流引导到主动脉上，以改善心肌供血。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336552" y="4533583"/>
            <a:ext cx="3523139" cy="1938747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通过手术剥离颈动脉内的粥样硬化斑块，预防脑卒中。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069673" y="4533583"/>
            <a:ext cx="3523139" cy="1938747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通过植入支架或球囊扩张术治疗冠状动脉狭窄或颈动脉狭窄。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184" b="3184"/>
          <a:stretch>
            <a:fillRect/>
          </a:stretch>
        </p:blipFill>
        <p:spPr>
          <a:xfrm>
            <a:off x="3909691" y="1250241"/>
            <a:ext cx="7848600" cy="524827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66496" y="3766754"/>
            <a:ext cx="3974251" cy="2472718"/>
          </a:xfrm>
          <a:prstGeom prst="rect">
            <a:avLst/>
          </a:prstGeom>
          <a:solidFill>
            <a:schemeClr val="accent1">
              <a:lumMod val="75000"/>
              <a:alpha val="76862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563624" y="1824409"/>
            <a:ext cx="2936423" cy="1604591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通过修改基因组，治疗遗传性疾病或某些基因变异引起的疾病。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01724" y="4315960"/>
            <a:ext cx="3052052" cy="1604591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利用基因载体将治疗基因导入到细胞内，以达到治疗目的。</a:t>
            </a:r>
            <a:endParaRPr lang="en-US" sz="1100"/>
          </a:p>
        </p:txBody>
      </p:sp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基因治疗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8" name="AutoShape 28"/>
          <p:cNvSpPr/>
          <p:nvPr/>
        </p:nvSpPr>
        <p:spPr>
          <a:xfrm>
            <a:off x="601724" y="3976765"/>
            <a:ext cx="2936423" cy="339195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基因载体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563624" y="1405309"/>
            <a:ext cx="2936423" cy="339195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基因修饰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Connector 3"/>
          <p:cNvCxnSpPr/>
          <p:nvPr/>
        </p:nvCxnSpPr>
        <p:spPr>
          <a:xfrm>
            <a:off x="4764564" y="833217"/>
            <a:ext cx="5248275" cy="0"/>
          </a:xfrm>
          <a:prstGeom prst="line">
            <a:avLst/>
          </a:prstGeom>
          <a:ln w="6350">
            <a:solidFill>
              <a:schemeClr val="accent3"/>
            </a:solidFill>
            <a:prstDash val="solid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" name="AutoShape 4"/>
          <p:cNvSpPr/>
          <p:nvPr/>
        </p:nvSpPr>
        <p:spPr>
          <a:xfrm>
            <a:off x="887096" y="833217"/>
            <a:ext cx="1851660" cy="768350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r">
              <a:defRPr/>
            </a:pPr>
            <a:r>
              <a:rPr lang="en-US" sz="57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887095" y="1677767"/>
            <a:ext cx="1851660" cy="368300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r">
              <a:defRPr/>
            </a:pPr>
            <a:r>
              <a:rPr lang="en-US" sz="1800">
                <a:solidFill>
                  <a:schemeClr val="accent3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CONTENTS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2897505" y="955137"/>
            <a:ext cx="76200" cy="922655"/>
          </a:xfrm>
          <a:prstGeom prst="rect">
            <a:avLst/>
          </a:prstGeom>
          <a:solidFill>
            <a:schemeClr val="dk1">
              <a:lumMod val="75000"/>
              <a:lumOff val="25000"/>
              <a:alpha val="100000"/>
            </a:schemeClr>
          </a:solidFill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7" name="Connector 7"/>
          <p:cNvCxnSpPr/>
          <p:nvPr/>
        </p:nvCxnSpPr>
        <p:spPr>
          <a:xfrm flipH="1">
            <a:off x="2933375" y="964933"/>
            <a:ext cx="13178" cy="92243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8" name="TextBox 8"/>
          <p:cNvSpPr txBox="1"/>
          <p:nvPr/>
        </p:nvSpPr>
        <p:spPr>
          <a:xfrm>
            <a:off x="4701326" y="1027968"/>
            <a:ext cx="6840855" cy="49968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心脑血管疾病概述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心脑血管疾病的预防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心脑血管疾病的认识误区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心脑血管疾病的治疗方法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心脑血管疾病患者的生活建议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829" y="1414808"/>
            <a:ext cx="673417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中药治疗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3829" y="2093647"/>
            <a:ext cx="67341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根据中医理论，采用中药方剂或中成药进行治疗。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9593" y="3949139"/>
            <a:ext cx="652462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针灸治疗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9593" y="4645945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通过针灸刺激特定的穴位，调节气血运行，改善疾病症状。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8440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AutoShape 7"/>
          <p:cNvSpPr/>
          <p:nvPr/>
        </p:nvSpPr>
        <p:spPr>
          <a:xfrm>
            <a:off x="83149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151424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9" name="Connector 9"/>
          <p:cNvCxnSpPr/>
          <p:nvPr/>
        </p:nvCxnSpPr>
        <p:spPr>
          <a:xfrm>
            <a:off x="1585874" y="6029346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70000"/>
          </a:blip>
          <a:srcRect l="24250" r="24250"/>
          <a:stretch>
            <a:fillRect/>
          </a:stretch>
        </p:blipFill>
        <p:spPr>
          <a:xfrm>
            <a:off x="7803289" y="1299241"/>
            <a:ext cx="3679824" cy="4906431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52680" y="3629459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799768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1482520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14" name="Connector 14"/>
          <p:cNvCxnSpPr/>
          <p:nvPr/>
        </p:nvCxnSpPr>
        <p:spPr>
          <a:xfrm>
            <a:off x="1554148" y="3703689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中医治疗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5325" y="1915064"/>
            <a:ext cx="7405389" cy="1138956"/>
            <a:chOff x="1365325" y="1915064"/>
            <a:chExt cx="7405389" cy="1138956"/>
          </a:xfrm>
        </p:grpSpPr>
        <p:sp>
          <p:nvSpPr>
            <p:cNvPr id="3" name="TextBox 3"/>
            <p:cNvSpPr txBox="1"/>
            <p:nvPr/>
          </p:nvSpPr>
          <p:spPr>
            <a:xfrm>
              <a:off x="1365325" y="1915064"/>
              <a:ext cx="7405389" cy="1138956"/>
            </a:xfrm>
            <a:prstGeom prst="rect">
              <a:avLst/>
            </a:prstGeom>
          </p:spPr>
          <p:txBody>
            <a:bodyPr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8400" b="1">
                  <a:solidFill>
                    <a:schemeClr val="accent3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05</a:t>
              </a:r>
              <a:endParaRPr lang="en-US" sz="8400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365325" y="3174455"/>
            <a:ext cx="888873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心脑血管疾病患者的生活建议</a:t>
            </a:r>
            <a:endParaRPr lang="en-US" sz="4500" b="1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400" y="1814195"/>
            <a:ext cx="2282825" cy="1198880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7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3506470" y="1814195"/>
            <a:ext cx="2282825" cy="1198880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7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6400165" y="1814195"/>
            <a:ext cx="2282825" cy="1198880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7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9303192" y="1814195"/>
            <a:ext cx="2282825" cy="1198880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7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flipV="1">
            <a:off x="3206115" y="2085340"/>
            <a:ext cx="0" cy="3978275"/>
          </a:xfrm>
          <a:prstGeom prst="line">
            <a:avLst/>
          </a:prstGeom>
          <a:ln w="12700">
            <a:solidFill>
              <a:schemeClr val="lt1">
                <a:lumMod val="85000"/>
              </a:schemeClr>
            </a:solidFill>
            <a:prstDash val="dash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7" name="Connector 7"/>
          <p:cNvCxnSpPr/>
          <p:nvPr/>
        </p:nvCxnSpPr>
        <p:spPr>
          <a:xfrm flipV="1">
            <a:off x="8985885" y="2085340"/>
            <a:ext cx="0" cy="3978275"/>
          </a:xfrm>
          <a:prstGeom prst="line">
            <a:avLst/>
          </a:prstGeom>
          <a:ln w="12700">
            <a:solidFill>
              <a:schemeClr val="lt1">
                <a:lumMod val="85000"/>
              </a:schemeClr>
            </a:solidFill>
            <a:prstDash val="dash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8" name="Connector 8"/>
          <p:cNvCxnSpPr/>
          <p:nvPr/>
        </p:nvCxnSpPr>
        <p:spPr>
          <a:xfrm flipV="1">
            <a:off x="6096000" y="2085340"/>
            <a:ext cx="0" cy="3978275"/>
          </a:xfrm>
          <a:prstGeom prst="line">
            <a:avLst/>
          </a:prstGeom>
          <a:ln w="12700">
            <a:solidFill>
              <a:schemeClr val="lt1">
                <a:lumMod val="85000"/>
              </a:schemeClr>
            </a:solidFill>
            <a:prstDash val="dash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sp>
        <p:nvSpPr>
          <p:cNvPr id="9" name="TextBox 9"/>
          <p:cNvSpPr txBox="1"/>
          <p:nvPr/>
        </p:nvSpPr>
        <p:spPr>
          <a:xfrm>
            <a:off x="507009" y="2919884"/>
            <a:ext cx="2486025" cy="457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均衡饮食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05079" y="2919884"/>
            <a:ext cx="2486025" cy="457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适量运动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98774" y="2919884"/>
            <a:ext cx="2486025" cy="457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戒烟限酒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201801" y="2919884"/>
            <a:ext cx="2486025" cy="457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保持心理健康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4" name="AutoShape 1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AutoShape 1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AutoShape 1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AutoShape 1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AutoShape 1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utoShape 1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AutoShape 2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AutoShape 2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AutoShape 2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AutoShape 2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AutoShape 3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AutoShape 3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AutoShape 3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AutoShape 3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TextBox 3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坚持健康的生活方式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07009" y="3306363"/>
            <a:ext cx="2441968" cy="2795297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保持低盐、低脂、低糖的饮食习惯，多吃蔬菜水果，适量摄入蛋白质和脂肪。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423606" y="3306363"/>
            <a:ext cx="2441968" cy="2795297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进行适度的有氧运动，如散步、游泳、骑自行车等，以增强心肺功能和促进血液循环。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317301" y="3306363"/>
            <a:ext cx="2441968" cy="2795297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戒烟是预防心脑血管疾病的重要措施，同时限制饮酒，避免酗酒。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9220328" y="3306363"/>
            <a:ext cx="2441968" cy="2795297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减少压力和焦虑，进行适当的放松和休息，保持良好的心理健康。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49579" y="1319127"/>
            <a:ext cx="5106411" cy="51064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11375" r="11375"/>
          <a:stretch>
            <a:fillRect/>
          </a:stretch>
        </p:blipFill>
        <p:spPr>
          <a:xfrm>
            <a:off x="-484350" y="1584357"/>
            <a:ext cx="4575952" cy="4575952"/>
          </a:xfrm>
          <a:prstGeom prst="ellipse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935912" y="509596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TextBox 5"/>
          <p:cNvSpPr txBox="1"/>
          <p:nvPr/>
        </p:nvSpPr>
        <p:spPr>
          <a:xfrm>
            <a:off x="4935912" y="525146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2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74571" y="4851539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及时调整治疗方案</a:t>
            </a:r>
            <a:endParaRPr lang="en-US" sz="160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74571" y="5341007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如果治疗效果不佳或出现不良反应，应及时与医生沟通并调整治疗方案。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935912" y="181958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TextBox 9"/>
          <p:cNvSpPr txBox="1"/>
          <p:nvPr/>
        </p:nvSpPr>
        <p:spPr>
          <a:xfrm>
            <a:off x="4935912" y="197508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2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74571" y="1538583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不要随意更改药物剂量或停药</a:t>
            </a:r>
            <a:endParaRPr lang="en-US" sz="160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74571" y="2003667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严格按照医生的建议进行服药，不要随意更改药物剂量或停药。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935912" y="345777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TextBox 13"/>
          <p:cNvSpPr txBox="1"/>
          <p:nvPr/>
        </p:nvSpPr>
        <p:spPr>
          <a:xfrm>
            <a:off x="4935912" y="361327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2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74571" y="3188965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定期检查血压和血脂</a:t>
            </a:r>
            <a:endParaRPr lang="en-US" sz="160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74571" y="3666241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定期检查血压和血脂，及时发现并处理异常情况。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遵医嘱按时服药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74882" y="1165346"/>
            <a:ext cx="5016408" cy="5733525"/>
          </a:xfrm>
          <a:prstGeom prst="parallelogram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70000"/>
          </a:blip>
          <a:srcRect l="12500" r="12500"/>
          <a:stretch>
            <a:fillRect/>
          </a:stretch>
        </p:blipFill>
        <p:spPr>
          <a:xfrm>
            <a:off x="161995" y="1165346"/>
            <a:ext cx="4300144" cy="5733525"/>
          </a:xfrm>
          <a:prstGeom prst="parallelogram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72221" y="1165346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定期进行心电图、超声心动图等检查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908867" y="1360418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6" name="AutoShape 6"/>
          <p:cNvSpPr/>
          <p:nvPr/>
        </p:nvSpPr>
        <p:spPr>
          <a:xfrm>
            <a:off x="4351619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AutoShape 7"/>
          <p:cNvSpPr/>
          <p:nvPr/>
        </p:nvSpPr>
        <p:spPr>
          <a:xfrm>
            <a:off x="3633815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TextBox 8"/>
          <p:cNvSpPr txBox="1"/>
          <p:nvPr/>
        </p:nvSpPr>
        <p:spPr>
          <a:xfrm>
            <a:off x="3810637" y="1233134"/>
            <a:ext cx="799698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2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72221" y="1692114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定期进行心电图、超声心动图等检查，以监测心功能和心血管状况。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32636" y="2904135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进行血液化验检查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3469283" y="3099207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3912035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3194231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TextBox 14"/>
          <p:cNvSpPr txBox="1"/>
          <p:nvPr/>
        </p:nvSpPr>
        <p:spPr>
          <a:xfrm>
            <a:off x="3249042" y="2971923"/>
            <a:ext cx="1102577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2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832636" y="3430903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进行血液化验检查，了解血脂、血糖、肝功能等指标，及时发现并处理异常情况。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31562" y="4642924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及时就诊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3068208" y="4837996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3510960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2793156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TextBox 20"/>
          <p:cNvSpPr txBox="1"/>
          <p:nvPr/>
        </p:nvSpPr>
        <p:spPr>
          <a:xfrm>
            <a:off x="2878500" y="4710712"/>
            <a:ext cx="1115711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2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431562" y="5169692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如有不适症状，应及时就诊，避免病情恶化。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定期进行复查和体检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44212" y="1238585"/>
            <a:ext cx="8334375" cy="457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进行康复训练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44212" y="3550787"/>
            <a:ext cx="8334375" cy="457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寻求心理辅导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5" name="AutoShape 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AutoShape 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AutoShape 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AutoShape 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AutoShape 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AutoShape 1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AutoShape 1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AutoShape 1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AutoShape 1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AutoShape 1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AutoShape 1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AutoShape 1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AutoShape 1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AutoShape 1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utoShape 1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AutoShape 2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TextBox 2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积极参与康复训练和心理辅导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844212" y="3897132"/>
            <a:ext cx="8503576" cy="1682853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如果出现焦虑、抑郁等心理问题，可以寻求心理辅导和专业医生的帮助。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844212" y="1585278"/>
            <a:ext cx="8503576" cy="1682853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根据医生建议进行适当的康复训练，如身体锻炼、呼吸训练等，以促进身体恢复和心理健康。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wrap="square" lIns="90011" tIns="46768" rIns="90011" bIns="46768" rtlCol="0" anchor="t" anchorCtr="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765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感谢您的观看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4583925" y="4022125"/>
            <a:ext cx="3028950" cy="6191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360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360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5325" y="1915064"/>
            <a:ext cx="7405389" cy="1138956"/>
            <a:chOff x="1365325" y="1915064"/>
            <a:chExt cx="7405389" cy="1138956"/>
          </a:xfrm>
        </p:grpSpPr>
        <p:sp>
          <p:nvSpPr>
            <p:cNvPr id="3" name="TextBox 3"/>
            <p:cNvSpPr txBox="1"/>
            <p:nvPr/>
          </p:nvSpPr>
          <p:spPr>
            <a:xfrm>
              <a:off x="1365325" y="1915064"/>
              <a:ext cx="7405389" cy="1138956"/>
            </a:xfrm>
            <a:prstGeom prst="rect">
              <a:avLst/>
            </a:prstGeom>
          </p:spPr>
          <p:txBody>
            <a:bodyPr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8400" b="1">
                  <a:solidFill>
                    <a:schemeClr val="accent3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endParaRPr lang="en-US" sz="8400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365325" y="3174455"/>
            <a:ext cx="888873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心脑血管疾病概述</a:t>
            </a:r>
            <a:endParaRPr lang="en-US" sz="4500" b="1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950" r="29950"/>
          <a:stretch>
            <a:fillRect/>
          </a:stretch>
        </p:blipFill>
        <p:spPr>
          <a:xfrm>
            <a:off x="875314" y="1869245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0365" r="30365"/>
          <a:stretch>
            <a:fillRect/>
          </a:stretch>
        </p:blipFill>
        <p:spPr>
          <a:xfrm>
            <a:off x="5906740" y="1869245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2546" r="32546"/>
          <a:stretch>
            <a:fillRect/>
          </a:stretch>
        </p:blipFill>
        <p:spPr>
          <a:xfrm>
            <a:off x="3391027" y="1869245"/>
            <a:ext cx="2050689" cy="391643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8503615" y="2041071"/>
            <a:ext cx="300899" cy="495300"/>
          </a:xfrm>
          <a:custGeom>
            <a:avLst/>
            <a:gdLst/>
            <a:ahLst/>
            <a:cxnLst/>
            <a:rect l="l" t="t" r="r" b="b"/>
            <a:pathLst>
              <a:path w="369275" h="607851">
                <a:moveTo>
                  <a:pt x="139276" y="570066"/>
                </a:moveTo>
                <a:cubicBezTo>
                  <a:pt x="144275" y="565371"/>
                  <a:pt x="152183" y="565744"/>
                  <a:pt x="156809" y="570811"/>
                </a:cubicBezTo>
                <a:cubicBezTo>
                  <a:pt x="171730" y="587133"/>
                  <a:pt x="197544" y="587133"/>
                  <a:pt x="212465" y="570811"/>
                </a:cubicBezTo>
                <a:cubicBezTo>
                  <a:pt x="217091" y="565744"/>
                  <a:pt x="224999" y="565371"/>
                  <a:pt x="229998" y="570066"/>
                </a:cubicBezTo>
                <a:cubicBezTo>
                  <a:pt x="235071" y="574687"/>
                  <a:pt x="235444" y="582512"/>
                  <a:pt x="230818" y="587580"/>
                </a:cubicBezTo>
                <a:cubicBezTo>
                  <a:pt x="218956" y="600473"/>
                  <a:pt x="202170" y="607851"/>
                  <a:pt x="184637" y="607851"/>
                </a:cubicBezTo>
                <a:cubicBezTo>
                  <a:pt x="167105" y="607851"/>
                  <a:pt x="150318" y="600473"/>
                  <a:pt x="138456" y="587580"/>
                </a:cubicBezTo>
                <a:cubicBezTo>
                  <a:pt x="133830" y="582512"/>
                  <a:pt x="134203" y="574687"/>
                  <a:pt x="139276" y="570066"/>
                </a:cubicBezTo>
                <a:close/>
                <a:moveTo>
                  <a:pt x="273919" y="497785"/>
                </a:moveTo>
                <a:cubicBezTo>
                  <a:pt x="280558" y="496146"/>
                  <a:pt x="287345" y="500169"/>
                  <a:pt x="288986" y="506874"/>
                </a:cubicBezTo>
                <a:cubicBezTo>
                  <a:pt x="290627" y="513505"/>
                  <a:pt x="286599" y="520210"/>
                  <a:pt x="279961" y="521849"/>
                </a:cubicBezTo>
                <a:cubicBezTo>
                  <a:pt x="218426" y="537271"/>
                  <a:pt x="156891" y="552619"/>
                  <a:pt x="95356" y="567966"/>
                </a:cubicBezTo>
                <a:cubicBezTo>
                  <a:pt x="88717" y="569605"/>
                  <a:pt x="81930" y="565582"/>
                  <a:pt x="80289" y="558951"/>
                </a:cubicBezTo>
                <a:cubicBezTo>
                  <a:pt x="78648" y="552321"/>
                  <a:pt x="82676" y="545541"/>
                  <a:pt x="89314" y="543902"/>
                </a:cubicBezTo>
                <a:cubicBezTo>
                  <a:pt x="150849" y="528554"/>
                  <a:pt x="212384" y="513207"/>
                  <a:pt x="273919" y="497785"/>
                </a:cubicBezTo>
                <a:close/>
                <a:moveTo>
                  <a:pt x="273919" y="452696"/>
                </a:moveTo>
                <a:cubicBezTo>
                  <a:pt x="280558" y="450984"/>
                  <a:pt x="287345" y="455003"/>
                  <a:pt x="288986" y="461701"/>
                </a:cubicBezTo>
                <a:cubicBezTo>
                  <a:pt x="290627" y="468325"/>
                  <a:pt x="286599" y="475024"/>
                  <a:pt x="279961" y="476736"/>
                </a:cubicBezTo>
                <a:cubicBezTo>
                  <a:pt x="218426" y="492067"/>
                  <a:pt x="156891" y="507399"/>
                  <a:pt x="95356" y="522731"/>
                </a:cubicBezTo>
                <a:cubicBezTo>
                  <a:pt x="88717" y="524443"/>
                  <a:pt x="81930" y="520350"/>
                  <a:pt x="80289" y="513726"/>
                </a:cubicBezTo>
                <a:cubicBezTo>
                  <a:pt x="78648" y="507102"/>
                  <a:pt x="82676" y="500403"/>
                  <a:pt x="89314" y="498691"/>
                </a:cubicBezTo>
                <a:cubicBezTo>
                  <a:pt x="150849" y="483360"/>
                  <a:pt x="212384" y="468028"/>
                  <a:pt x="273919" y="452696"/>
                </a:cubicBezTo>
                <a:close/>
                <a:moveTo>
                  <a:pt x="184673" y="227009"/>
                </a:moveTo>
                <a:cubicBezTo>
                  <a:pt x="189222" y="227009"/>
                  <a:pt x="193698" y="227158"/>
                  <a:pt x="198173" y="227456"/>
                </a:cubicBezTo>
                <a:cubicBezTo>
                  <a:pt x="202723" y="227829"/>
                  <a:pt x="207273" y="228276"/>
                  <a:pt x="211748" y="228947"/>
                </a:cubicBezTo>
                <a:cubicBezTo>
                  <a:pt x="216223" y="229617"/>
                  <a:pt x="220773" y="230437"/>
                  <a:pt x="225248" y="231406"/>
                </a:cubicBezTo>
                <a:cubicBezTo>
                  <a:pt x="229723" y="232449"/>
                  <a:pt x="234199" y="233567"/>
                  <a:pt x="238674" y="234908"/>
                </a:cubicBezTo>
                <a:cubicBezTo>
                  <a:pt x="248370" y="237740"/>
                  <a:pt x="250757" y="250408"/>
                  <a:pt x="242776" y="256593"/>
                </a:cubicBezTo>
                <a:cubicBezTo>
                  <a:pt x="242403" y="256891"/>
                  <a:pt x="242030" y="257190"/>
                  <a:pt x="241657" y="257562"/>
                </a:cubicBezTo>
                <a:cubicBezTo>
                  <a:pt x="241284" y="257935"/>
                  <a:pt x="240837" y="258307"/>
                  <a:pt x="240464" y="258680"/>
                </a:cubicBezTo>
                <a:cubicBezTo>
                  <a:pt x="240091" y="259127"/>
                  <a:pt x="239644" y="259574"/>
                  <a:pt x="239271" y="260021"/>
                </a:cubicBezTo>
                <a:cubicBezTo>
                  <a:pt x="238823" y="260543"/>
                  <a:pt x="238450" y="261065"/>
                  <a:pt x="238003" y="261586"/>
                </a:cubicBezTo>
                <a:cubicBezTo>
                  <a:pt x="237555" y="262182"/>
                  <a:pt x="237182" y="262779"/>
                  <a:pt x="236735" y="263449"/>
                </a:cubicBezTo>
                <a:cubicBezTo>
                  <a:pt x="236287" y="264120"/>
                  <a:pt x="235914" y="264791"/>
                  <a:pt x="235467" y="265461"/>
                </a:cubicBezTo>
                <a:cubicBezTo>
                  <a:pt x="235019" y="266206"/>
                  <a:pt x="234646" y="266952"/>
                  <a:pt x="234199" y="267697"/>
                </a:cubicBezTo>
                <a:cubicBezTo>
                  <a:pt x="233826" y="268442"/>
                  <a:pt x="233453" y="269187"/>
                  <a:pt x="233080" y="269932"/>
                </a:cubicBezTo>
                <a:cubicBezTo>
                  <a:pt x="232632" y="270827"/>
                  <a:pt x="232259" y="271721"/>
                  <a:pt x="231812" y="272615"/>
                </a:cubicBezTo>
                <a:cubicBezTo>
                  <a:pt x="231439" y="273584"/>
                  <a:pt x="230991" y="274553"/>
                  <a:pt x="230618" y="275521"/>
                </a:cubicBezTo>
                <a:cubicBezTo>
                  <a:pt x="230171" y="276565"/>
                  <a:pt x="229798" y="277608"/>
                  <a:pt x="229425" y="278726"/>
                </a:cubicBezTo>
                <a:cubicBezTo>
                  <a:pt x="228978" y="279844"/>
                  <a:pt x="228605" y="280961"/>
                  <a:pt x="228232" y="282079"/>
                </a:cubicBezTo>
                <a:cubicBezTo>
                  <a:pt x="227859" y="283271"/>
                  <a:pt x="227486" y="284464"/>
                  <a:pt x="227113" y="285656"/>
                </a:cubicBezTo>
                <a:cubicBezTo>
                  <a:pt x="226740" y="286923"/>
                  <a:pt x="226367" y="288190"/>
                  <a:pt x="225994" y="289457"/>
                </a:cubicBezTo>
                <a:cubicBezTo>
                  <a:pt x="225621" y="290798"/>
                  <a:pt x="225248" y="292214"/>
                  <a:pt x="224950" y="293555"/>
                </a:cubicBezTo>
                <a:cubicBezTo>
                  <a:pt x="224577" y="294971"/>
                  <a:pt x="224204" y="296387"/>
                  <a:pt x="223906" y="297803"/>
                </a:cubicBezTo>
                <a:cubicBezTo>
                  <a:pt x="223533" y="299293"/>
                  <a:pt x="223234" y="300784"/>
                  <a:pt x="222936" y="302274"/>
                </a:cubicBezTo>
                <a:cubicBezTo>
                  <a:pt x="222265" y="305478"/>
                  <a:pt x="221593" y="308608"/>
                  <a:pt x="221071" y="311813"/>
                </a:cubicBezTo>
                <a:cubicBezTo>
                  <a:pt x="220475" y="315315"/>
                  <a:pt x="219878" y="318817"/>
                  <a:pt x="219430" y="322245"/>
                </a:cubicBezTo>
                <a:cubicBezTo>
                  <a:pt x="218983" y="325152"/>
                  <a:pt x="218610" y="328058"/>
                  <a:pt x="218237" y="330964"/>
                </a:cubicBezTo>
                <a:cubicBezTo>
                  <a:pt x="217789" y="334914"/>
                  <a:pt x="217342" y="338938"/>
                  <a:pt x="216969" y="342887"/>
                </a:cubicBezTo>
                <a:cubicBezTo>
                  <a:pt x="216521" y="347135"/>
                  <a:pt x="216148" y="351383"/>
                  <a:pt x="215776" y="355630"/>
                </a:cubicBezTo>
                <a:cubicBezTo>
                  <a:pt x="215477" y="360101"/>
                  <a:pt x="215179" y="364647"/>
                  <a:pt x="214880" y="369193"/>
                </a:cubicBezTo>
                <a:cubicBezTo>
                  <a:pt x="214508" y="376049"/>
                  <a:pt x="208615" y="381265"/>
                  <a:pt x="201753" y="380818"/>
                </a:cubicBezTo>
                <a:cubicBezTo>
                  <a:pt x="194891" y="380445"/>
                  <a:pt x="189670" y="374558"/>
                  <a:pt x="190117" y="367702"/>
                </a:cubicBezTo>
                <a:cubicBezTo>
                  <a:pt x="190490" y="361517"/>
                  <a:pt x="190863" y="355332"/>
                  <a:pt x="191385" y="349221"/>
                </a:cubicBezTo>
                <a:cubicBezTo>
                  <a:pt x="191684" y="346241"/>
                  <a:pt x="191908" y="343334"/>
                  <a:pt x="192206" y="340428"/>
                </a:cubicBezTo>
                <a:cubicBezTo>
                  <a:pt x="192504" y="337596"/>
                  <a:pt x="192803" y="334839"/>
                  <a:pt x="193101" y="332007"/>
                </a:cubicBezTo>
                <a:cubicBezTo>
                  <a:pt x="193399" y="329325"/>
                  <a:pt x="193772" y="326642"/>
                  <a:pt x="194071" y="323959"/>
                </a:cubicBezTo>
                <a:cubicBezTo>
                  <a:pt x="194294" y="322171"/>
                  <a:pt x="194593" y="320457"/>
                  <a:pt x="194816" y="318743"/>
                </a:cubicBezTo>
                <a:cubicBezTo>
                  <a:pt x="195189" y="316209"/>
                  <a:pt x="195562" y="313750"/>
                  <a:pt x="196010" y="311216"/>
                </a:cubicBezTo>
                <a:cubicBezTo>
                  <a:pt x="196383" y="308832"/>
                  <a:pt x="196756" y="306447"/>
                  <a:pt x="197203" y="303988"/>
                </a:cubicBezTo>
                <a:cubicBezTo>
                  <a:pt x="197651" y="301752"/>
                  <a:pt x="198098" y="299442"/>
                  <a:pt x="198620" y="297132"/>
                </a:cubicBezTo>
                <a:cubicBezTo>
                  <a:pt x="199068" y="294971"/>
                  <a:pt x="199515" y="292810"/>
                  <a:pt x="200038" y="290574"/>
                </a:cubicBezTo>
                <a:cubicBezTo>
                  <a:pt x="200560" y="288488"/>
                  <a:pt x="201082" y="286476"/>
                  <a:pt x="201604" y="284389"/>
                </a:cubicBezTo>
                <a:cubicBezTo>
                  <a:pt x="202126" y="282377"/>
                  <a:pt x="202723" y="280440"/>
                  <a:pt x="203319" y="278502"/>
                </a:cubicBezTo>
                <a:cubicBezTo>
                  <a:pt x="203916" y="276565"/>
                  <a:pt x="204513" y="274702"/>
                  <a:pt x="205110" y="272839"/>
                </a:cubicBezTo>
                <a:cubicBezTo>
                  <a:pt x="205706" y="271125"/>
                  <a:pt x="206378" y="269336"/>
                  <a:pt x="207049" y="267548"/>
                </a:cubicBezTo>
                <a:cubicBezTo>
                  <a:pt x="207720" y="265908"/>
                  <a:pt x="208391" y="264269"/>
                  <a:pt x="209137" y="262629"/>
                </a:cubicBezTo>
                <a:cubicBezTo>
                  <a:pt x="209809" y="260990"/>
                  <a:pt x="210554" y="259425"/>
                  <a:pt x="211300" y="257935"/>
                </a:cubicBezTo>
                <a:cubicBezTo>
                  <a:pt x="211673" y="257190"/>
                  <a:pt x="212046" y="256519"/>
                  <a:pt x="212419" y="255848"/>
                </a:cubicBezTo>
                <a:cubicBezTo>
                  <a:pt x="212643" y="255401"/>
                  <a:pt x="212941" y="254879"/>
                  <a:pt x="213240" y="254358"/>
                </a:cubicBezTo>
                <a:cubicBezTo>
                  <a:pt x="211524" y="254060"/>
                  <a:pt x="209809" y="253762"/>
                  <a:pt x="208093" y="253538"/>
                </a:cubicBezTo>
                <a:cubicBezTo>
                  <a:pt x="204214" y="252942"/>
                  <a:pt x="200336" y="252495"/>
                  <a:pt x="196383" y="252197"/>
                </a:cubicBezTo>
                <a:cubicBezTo>
                  <a:pt x="192504" y="251973"/>
                  <a:pt x="188551" y="251824"/>
                  <a:pt x="184673" y="251824"/>
                </a:cubicBezTo>
                <a:cubicBezTo>
                  <a:pt x="180794" y="251824"/>
                  <a:pt x="176841" y="251899"/>
                  <a:pt x="172962" y="252197"/>
                </a:cubicBezTo>
                <a:cubicBezTo>
                  <a:pt x="169009" y="252495"/>
                  <a:pt x="165131" y="252942"/>
                  <a:pt x="161252" y="253538"/>
                </a:cubicBezTo>
                <a:cubicBezTo>
                  <a:pt x="159537" y="253762"/>
                  <a:pt x="157821" y="254060"/>
                  <a:pt x="156106" y="254358"/>
                </a:cubicBezTo>
                <a:cubicBezTo>
                  <a:pt x="156404" y="254879"/>
                  <a:pt x="156702" y="255401"/>
                  <a:pt x="157001" y="255848"/>
                </a:cubicBezTo>
                <a:cubicBezTo>
                  <a:pt x="157299" y="256519"/>
                  <a:pt x="157672" y="257190"/>
                  <a:pt x="158045" y="257935"/>
                </a:cubicBezTo>
                <a:cubicBezTo>
                  <a:pt x="158791" y="259425"/>
                  <a:pt x="159537" y="260990"/>
                  <a:pt x="160208" y="262629"/>
                </a:cubicBezTo>
                <a:cubicBezTo>
                  <a:pt x="160954" y="264269"/>
                  <a:pt x="161625" y="265908"/>
                  <a:pt x="162296" y="267548"/>
                </a:cubicBezTo>
                <a:cubicBezTo>
                  <a:pt x="162968" y="269336"/>
                  <a:pt x="163639" y="271125"/>
                  <a:pt x="164236" y="272839"/>
                </a:cubicBezTo>
                <a:cubicBezTo>
                  <a:pt x="164832" y="274702"/>
                  <a:pt x="165429" y="276565"/>
                  <a:pt x="166026" y="278502"/>
                </a:cubicBezTo>
                <a:cubicBezTo>
                  <a:pt x="166622" y="280440"/>
                  <a:pt x="167219" y="282377"/>
                  <a:pt x="167741" y="284389"/>
                </a:cubicBezTo>
                <a:cubicBezTo>
                  <a:pt x="168263" y="286476"/>
                  <a:pt x="168785" y="288488"/>
                  <a:pt x="169308" y="290574"/>
                </a:cubicBezTo>
                <a:cubicBezTo>
                  <a:pt x="169830" y="292810"/>
                  <a:pt x="170277" y="294971"/>
                  <a:pt x="170725" y="297132"/>
                </a:cubicBezTo>
                <a:cubicBezTo>
                  <a:pt x="171247" y="299442"/>
                  <a:pt x="171694" y="301752"/>
                  <a:pt x="172142" y="303988"/>
                </a:cubicBezTo>
                <a:cubicBezTo>
                  <a:pt x="172589" y="306447"/>
                  <a:pt x="172962" y="308832"/>
                  <a:pt x="173410" y="311216"/>
                </a:cubicBezTo>
                <a:cubicBezTo>
                  <a:pt x="173783" y="313750"/>
                  <a:pt x="174156" y="316209"/>
                  <a:pt x="174529" y="318743"/>
                </a:cubicBezTo>
                <a:cubicBezTo>
                  <a:pt x="175200" y="323140"/>
                  <a:pt x="175722" y="327611"/>
                  <a:pt x="176244" y="332007"/>
                </a:cubicBezTo>
                <a:cubicBezTo>
                  <a:pt x="176915" y="337745"/>
                  <a:pt x="177438" y="343483"/>
                  <a:pt x="177960" y="349221"/>
                </a:cubicBezTo>
                <a:cubicBezTo>
                  <a:pt x="178482" y="355332"/>
                  <a:pt x="178929" y="361517"/>
                  <a:pt x="179228" y="367702"/>
                </a:cubicBezTo>
                <a:cubicBezTo>
                  <a:pt x="179675" y="374558"/>
                  <a:pt x="174454" y="380445"/>
                  <a:pt x="167592" y="380818"/>
                </a:cubicBezTo>
                <a:cubicBezTo>
                  <a:pt x="160730" y="381265"/>
                  <a:pt x="154838" y="376049"/>
                  <a:pt x="154465" y="369193"/>
                </a:cubicBezTo>
                <a:cubicBezTo>
                  <a:pt x="154166" y="364647"/>
                  <a:pt x="153868" y="360101"/>
                  <a:pt x="153570" y="355630"/>
                </a:cubicBezTo>
                <a:cubicBezTo>
                  <a:pt x="153197" y="351383"/>
                  <a:pt x="152824" y="347135"/>
                  <a:pt x="152451" y="342887"/>
                </a:cubicBezTo>
                <a:cubicBezTo>
                  <a:pt x="152003" y="338938"/>
                  <a:pt x="151556" y="334914"/>
                  <a:pt x="151108" y="330964"/>
                </a:cubicBezTo>
                <a:cubicBezTo>
                  <a:pt x="150735" y="328058"/>
                  <a:pt x="150362" y="325152"/>
                  <a:pt x="149915" y="322245"/>
                </a:cubicBezTo>
                <a:cubicBezTo>
                  <a:pt x="149467" y="318817"/>
                  <a:pt x="148871" y="315315"/>
                  <a:pt x="148274" y="311813"/>
                </a:cubicBezTo>
                <a:cubicBezTo>
                  <a:pt x="147752" y="308608"/>
                  <a:pt x="147080" y="305404"/>
                  <a:pt x="146409" y="302274"/>
                </a:cubicBezTo>
                <a:cubicBezTo>
                  <a:pt x="145812" y="299368"/>
                  <a:pt x="145141" y="296387"/>
                  <a:pt x="144395" y="293555"/>
                </a:cubicBezTo>
                <a:cubicBezTo>
                  <a:pt x="143799" y="290872"/>
                  <a:pt x="143053" y="288264"/>
                  <a:pt x="142232" y="285656"/>
                </a:cubicBezTo>
                <a:cubicBezTo>
                  <a:pt x="141859" y="284464"/>
                  <a:pt x="141486" y="283271"/>
                  <a:pt x="141113" y="282079"/>
                </a:cubicBezTo>
                <a:cubicBezTo>
                  <a:pt x="140741" y="280961"/>
                  <a:pt x="140368" y="279844"/>
                  <a:pt x="139920" y="278726"/>
                </a:cubicBezTo>
                <a:cubicBezTo>
                  <a:pt x="139547" y="277608"/>
                  <a:pt x="139174" y="276565"/>
                  <a:pt x="138727" y="275521"/>
                </a:cubicBezTo>
                <a:cubicBezTo>
                  <a:pt x="138354" y="274553"/>
                  <a:pt x="137906" y="273584"/>
                  <a:pt x="137533" y="272615"/>
                </a:cubicBezTo>
                <a:cubicBezTo>
                  <a:pt x="137086" y="271721"/>
                  <a:pt x="136713" y="270827"/>
                  <a:pt x="136265" y="269932"/>
                </a:cubicBezTo>
                <a:cubicBezTo>
                  <a:pt x="135892" y="269187"/>
                  <a:pt x="135519" y="268442"/>
                  <a:pt x="135146" y="267697"/>
                </a:cubicBezTo>
                <a:cubicBezTo>
                  <a:pt x="134699" y="266952"/>
                  <a:pt x="134326" y="266206"/>
                  <a:pt x="133878" y="265461"/>
                </a:cubicBezTo>
                <a:cubicBezTo>
                  <a:pt x="133431" y="264791"/>
                  <a:pt x="133058" y="264120"/>
                  <a:pt x="132611" y="263449"/>
                </a:cubicBezTo>
                <a:cubicBezTo>
                  <a:pt x="132163" y="262779"/>
                  <a:pt x="131790" y="262182"/>
                  <a:pt x="131343" y="261586"/>
                </a:cubicBezTo>
                <a:cubicBezTo>
                  <a:pt x="130895" y="261065"/>
                  <a:pt x="130522" y="260543"/>
                  <a:pt x="130075" y="260021"/>
                </a:cubicBezTo>
                <a:cubicBezTo>
                  <a:pt x="129702" y="259574"/>
                  <a:pt x="129254" y="259127"/>
                  <a:pt x="128881" y="258680"/>
                </a:cubicBezTo>
                <a:cubicBezTo>
                  <a:pt x="128508" y="258307"/>
                  <a:pt x="128061" y="257935"/>
                  <a:pt x="127688" y="257562"/>
                </a:cubicBezTo>
                <a:cubicBezTo>
                  <a:pt x="127315" y="257190"/>
                  <a:pt x="126942" y="256891"/>
                  <a:pt x="126569" y="256593"/>
                </a:cubicBezTo>
                <a:cubicBezTo>
                  <a:pt x="118588" y="250408"/>
                  <a:pt x="120975" y="237740"/>
                  <a:pt x="130671" y="234908"/>
                </a:cubicBezTo>
                <a:cubicBezTo>
                  <a:pt x="135146" y="233567"/>
                  <a:pt x="139622" y="232449"/>
                  <a:pt x="144097" y="231406"/>
                </a:cubicBezTo>
                <a:cubicBezTo>
                  <a:pt x="148572" y="230437"/>
                  <a:pt x="153122" y="229617"/>
                  <a:pt x="157597" y="228947"/>
                </a:cubicBezTo>
                <a:cubicBezTo>
                  <a:pt x="162147" y="228276"/>
                  <a:pt x="166622" y="227829"/>
                  <a:pt x="171172" y="227456"/>
                </a:cubicBezTo>
                <a:cubicBezTo>
                  <a:pt x="175647" y="227158"/>
                  <a:pt x="180123" y="227009"/>
                  <a:pt x="184673" y="227009"/>
                </a:cubicBezTo>
                <a:close/>
                <a:moveTo>
                  <a:pt x="184638" y="0"/>
                </a:moveTo>
                <a:cubicBezTo>
                  <a:pt x="244994" y="0"/>
                  <a:pt x="301546" y="29424"/>
                  <a:pt x="336088" y="78887"/>
                </a:cubicBezTo>
                <a:cubicBezTo>
                  <a:pt x="370631" y="128350"/>
                  <a:pt x="378763" y="191444"/>
                  <a:pt x="357873" y="248058"/>
                </a:cubicBezTo>
                <a:cubicBezTo>
                  <a:pt x="336461" y="306087"/>
                  <a:pt x="272822" y="336703"/>
                  <a:pt x="262900" y="410227"/>
                </a:cubicBezTo>
                <a:cubicBezTo>
                  <a:pt x="266555" y="409259"/>
                  <a:pt x="270286" y="408365"/>
                  <a:pt x="273941" y="407471"/>
                </a:cubicBezTo>
                <a:cubicBezTo>
                  <a:pt x="280581" y="405757"/>
                  <a:pt x="287370" y="409855"/>
                  <a:pt x="289012" y="416484"/>
                </a:cubicBezTo>
                <a:cubicBezTo>
                  <a:pt x="290653" y="423114"/>
                  <a:pt x="286624" y="429893"/>
                  <a:pt x="279984" y="431532"/>
                </a:cubicBezTo>
                <a:cubicBezTo>
                  <a:pt x="218434" y="446877"/>
                  <a:pt x="156884" y="462222"/>
                  <a:pt x="95334" y="477642"/>
                </a:cubicBezTo>
                <a:cubicBezTo>
                  <a:pt x="88694" y="479281"/>
                  <a:pt x="81905" y="475258"/>
                  <a:pt x="80263" y="468554"/>
                </a:cubicBezTo>
                <a:cubicBezTo>
                  <a:pt x="78622" y="461924"/>
                  <a:pt x="82651" y="455220"/>
                  <a:pt x="89291" y="453507"/>
                </a:cubicBezTo>
                <a:cubicBezTo>
                  <a:pt x="139575" y="440992"/>
                  <a:pt x="189860" y="428403"/>
                  <a:pt x="240145" y="415888"/>
                </a:cubicBezTo>
                <a:cubicBezTo>
                  <a:pt x="238354" y="413132"/>
                  <a:pt x="237757" y="410599"/>
                  <a:pt x="238205" y="407396"/>
                </a:cubicBezTo>
                <a:cubicBezTo>
                  <a:pt x="238876" y="402182"/>
                  <a:pt x="239772" y="397116"/>
                  <a:pt x="240965" y="392051"/>
                </a:cubicBezTo>
                <a:cubicBezTo>
                  <a:pt x="242084" y="387134"/>
                  <a:pt x="243427" y="382367"/>
                  <a:pt x="245069" y="377674"/>
                </a:cubicBezTo>
                <a:cubicBezTo>
                  <a:pt x="246561" y="373130"/>
                  <a:pt x="248277" y="368660"/>
                  <a:pt x="250216" y="364265"/>
                </a:cubicBezTo>
                <a:cubicBezTo>
                  <a:pt x="252007" y="360019"/>
                  <a:pt x="254021" y="355848"/>
                  <a:pt x="256185" y="351751"/>
                </a:cubicBezTo>
                <a:cubicBezTo>
                  <a:pt x="258274" y="347877"/>
                  <a:pt x="260587" y="344004"/>
                  <a:pt x="262900" y="340205"/>
                </a:cubicBezTo>
                <a:cubicBezTo>
                  <a:pt x="265212" y="336554"/>
                  <a:pt x="267600" y="332979"/>
                  <a:pt x="270062" y="329403"/>
                </a:cubicBezTo>
                <a:cubicBezTo>
                  <a:pt x="272449" y="325977"/>
                  <a:pt x="274986" y="322624"/>
                  <a:pt x="277522" y="319347"/>
                </a:cubicBezTo>
                <a:cubicBezTo>
                  <a:pt x="279984" y="316069"/>
                  <a:pt x="282521" y="312941"/>
                  <a:pt x="285058" y="309812"/>
                </a:cubicBezTo>
                <a:cubicBezTo>
                  <a:pt x="287594" y="306758"/>
                  <a:pt x="290056" y="303704"/>
                  <a:pt x="292593" y="300724"/>
                </a:cubicBezTo>
                <a:cubicBezTo>
                  <a:pt x="294906" y="297968"/>
                  <a:pt x="297218" y="295211"/>
                  <a:pt x="299531" y="292530"/>
                </a:cubicBezTo>
                <a:cubicBezTo>
                  <a:pt x="300725" y="291114"/>
                  <a:pt x="301919" y="289699"/>
                  <a:pt x="303038" y="288284"/>
                </a:cubicBezTo>
                <a:cubicBezTo>
                  <a:pt x="305351" y="285528"/>
                  <a:pt x="307663" y="282771"/>
                  <a:pt x="309827" y="279941"/>
                </a:cubicBezTo>
                <a:cubicBezTo>
                  <a:pt x="311990" y="277259"/>
                  <a:pt x="314079" y="274577"/>
                  <a:pt x="316168" y="271821"/>
                </a:cubicBezTo>
                <a:cubicBezTo>
                  <a:pt x="318108" y="269214"/>
                  <a:pt x="320048" y="266532"/>
                  <a:pt x="321838" y="263776"/>
                </a:cubicBezTo>
                <a:cubicBezTo>
                  <a:pt x="323554" y="261169"/>
                  <a:pt x="325270" y="258487"/>
                  <a:pt x="326837" y="255731"/>
                </a:cubicBezTo>
                <a:cubicBezTo>
                  <a:pt x="328329" y="253124"/>
                  <a:pt x="329747" y="250442"/>
                  <a:pt x="331090" y="247686"/>
                </a:cubicBezTo>
                <a:cubicBezTo>
                  <a:pt x="332358" y="245004"/>
                  <a:pt x="333552" y="242248"/>
                  <a:pt x="334596" y="239492"/>
                </a:cubicBezTo>
                <a:cubicBezTo>
                  <a:pt x="352651" y="190550"/>
                  <a:pt x="345563" y="135873"/>
                  <a:pt x="315721" y="93115"/>
                </a:cubicBezTo>
                <a:cubicBezTo>
                  <a:pt x="285804" y="50282"/>
                  <a:pt x="236862" y="24806"/>
                  <a:pt x="184638" y="24806"/>
                </a:cubicBezTo>
                <a:cubicBezTo>
                  <a:pt x="132413" y="24806"/>
                  <a:pt x="83471" y="50282"/>
                  <a:pt x="53554" y="93115"/>
                </a:cubicBezTo>
                <a:cubicBezTo>
                  <a:pt x="23712" y="135873"/>
                  <a:pt x="16624" y="190550"/>
                  <a:pt x="34679" y="239492"/>
                </a:cubicBezTo>
                <a:cubicBezTo>
                  <a:pt x="35425" y="241428"/>
                  <a:pt x="36246" y="243365"/>
                  <a:pt x="37066" y="245302"/>
                </a:cubicBezTo>
                <a:cubicBezTo>
                  <a:pt x="37962" y="247239"/>
                  <a:pt x="38857" y="249175"/>
                  <a:pt x="39827" y="251038"/>
                </a:cubicBezTo>
                <a:cubicBezTo>
                  <a:pt x="40871" y="252975"/>
                  <a:pt x="41916" y="254837"/>
                  <a:pt x="43035" y="256699"/>
                </a:cubicBezTo>
                <a:cubicBezTo>
                  <a:pt x="44154" y="258636"/>
                  <a:pt x="45273" y="260498"/>
                  <a:pt x="46541" y="262361"/>
                </a:cubicBezTo>
                <a:cubicBezTo>
                  <a:pt x="47810" y="264297"/>
                  <a:pt x="49078" y="266234"/>
                  <a:pt x="50421" y="268096"/>
                </a:cubicBezTo>
                <a:cubicBezTo>
                  <a:pt x="51241" y="269288"/>
                  <a:pt x="52062" y="270406"/>
                  <a:pt x="52957" y="271598"/>
                </a:cubicBezTo>
                <a:cubicBezTo>
                  <a:pt x="54375" y="273534"/>
                  <a:pt x="55867" y="275471"/>
                  <a:pt x="57359" y="277333"/>
                </a:cubicBezTo>
                <a:cubicBezTo>
                  <a:pt x="58851" y="279345"/>
                  <a:pt x="60418" y="281281"/>
                  <a:pt x="61985" y="283144"/>
                </a:cubicBezTo>
                <a:cubicBezTo>
                  <a:pt x="63626" y="285155"/>
                  <a:pt x="65267" y="287092"/>
                  <a:pt x="66909" y="289103"/>
                </a:cubicBezTo>
                <a:cubicBezTo>
                  <a:pt x="68774" y="291338"/>
                  <a:pt x="70714" y="293573"/>
                  <a:pt x="72579" y="295882"/>
                </a:cubicBezTo>
                <a:cubicBezTo>
                  <a:pt x="74593" y="298191"/>
                  <a:pt x="76608" y="300575"/>
                  <a:pt x="78547" y="302959"/>
                </a:cubicBezTo>
                <a:cubicBezTo>
                  <a:pt x="80338" y="305119"/>
                  <a:pt x="82128" y="307205"/>
                  <a:pt x="83844" y="309365"/>
                </a:cubicBezTo>
                <a:cubicBezTo>
                  <a:pt x="85635" y="311600"/>
                  <a:pt x="87425" y="313760"/>
                  <a:pt x="89216" y="315995"/>
                </a:cubicBezTo>
                <a:cubicBezTo>
                  <a:pt x="91007" y="318304"/>
                  <a:pt x="92797" y="320613"/>
                  <a:pt x="94513" y="322922"/>
                </a:cubicBezTo>
                <a:cubicBezTo>
                  <a:pt x="96304" y="325306"/>
                  <a:pt x="98020" y="327764"/>
                  <a:pt x="99736" y="330223"/>
                </a:cubicBezTo>
                <a:cubicBezTo>
                  <a:pt x="101526" y="332681"/>
                  <a:pt x="103167" y="335214"/>
                  <a:pt x="104883" y="337821"/>
                </a:cubicBezTo>
                <a:cubicBezTo>
                  <a:pt x="105928" y="339460"/>
                  <a:pt x="106898" y="341024"/>
                  <a:pt x="107868" y="342737"/>
                </a:cubicBezTo>
                <a:cubicBezTo>
                  <a:pt x="109509" y="345419"/>
                  <a:pt x="111076" y="348175"/>
                  <a:pt x="112642" y="350931"/>
                </a:cubicBezTo>
                <a:cubicBezTo>
                  <a:pt x="114135" y="353762"/>
                  <a:pt x="115627" y="356667"/>
                  <a:pt x="116970" y="359572"/>
                </a:cubicBezTo>
                <a:cubicBezTo>
                  <a:pt x="118387" y="362627"/>
                  <a:pt x="119730" y="365681"/>
                  <a:pt x="120998" y="368735"/>
                </a:cubicBezTo>
                <a:cubicBezTo>
                  <a:pt x="122267" y="371938"/>
                  <a:pt x="123386" y="375141"/>
                  <a:pt x="124505" y="378344"/>
                </a:cubicBezTo>
                <a:cubicBezTo>
                  <a:pt x="125549" y="381697"/>
                  <a:pt x="126519" y="385049"/>
                  <a:pt x="127415" y="388401"/>
                </a:cubicBezTo>
                <a:cubicBezTo>
                  <a:pt x="129131" y="395031"/>
                  <a:pt x="125102" y="401809"/>
                  <a:pt x="118462" y="403523"/>
                </a:cubicBezTo>
                <a:cubicBezTo>
                  <a:pt x="111822" y="405236"/>
                  <a:pt x="105033" y="401213"/>
                  <a:pt x="103391" y="394584"/>
                </a:cubicBezTo>
                <a:cubicBezTo>
                  <a:pt x="87276" y="332085"/>
                  <a:pt x="31247" y="301767"/>
                  <a:pt x="11402" y="248058"/>
                </a:cubicBezTo>
                <a:cubicBezTo>
                  <a:pt x="-9488" y="191444"/>
                  <a:pt x="-1356" y="128350"/>
                  <a:pt x="33187" y="78887"/>
                </a:cubicBezTo>
                <a:cubicBezTo>
                  <a:pt x="67729" y="29424"/>
                  <a:pt x="124281" y="0"/>
                  <a:pt x="184638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6" name="Freeform 6"/>
          <p:cNvSpPr/>
          <p:nvPr/>
        </p:nvSpPr>
        <p:spPr>
          <a:xfrm>
            <a:off x="8406414" y="4012208"/>
            <a:ext cx="495300" cy="456011"/>
          </a:xfrm>
          <a:custGeom>
            <a:avLst/>
            <a:gdLst/>
            <a:ahLst/>
            <a:cxnLst/>
            <a:rect l="l" t="t" r="r" b="b"/>
            <a:pathLst>
              <a:path w="580" h="535">
                <a:moveTo>
                  <a:pt x="164" y="525"/>
                </a:moveTo>
                <a:cubicBezTo>
                  <a:pt x="172" y="534"/>
                  <a:pt x="186" y="535"/>
                  <a:pt x="196" y="526"/>
                </a:cubicBezTo>
                <a:lnTo>
                  <a:pt x="570" y="187"/>
                </a:lnTo>
                <a:cubicBezTo>
                  <a:pt x="579" y="179"/>
                  <a:pt x="580" y="165"/>
                  <a:pt x="572" y="155"/>
                </a:cubicBezTo>
                <a:lnTo>
                  <a:pt x="475" y="49"/>
                </a:lnTo>
                <a:cubicBezTo>
                  <a:pt x="466" y="39"/>
                  <a:pt x="452" y="39"/>
                  <a:pt x="443" y="47"/>
                </a:cubicBezTo>
                <a:lnTo>
                  <a:pt x="124" y="335"/>
                </a:lnTo>
                <a:cubicBezTo>
                  <a:pt x="115" y="344"/>
                  <a:pt x="114" y="358"/>
                  <a:pt x="123" y="367"/>
                </a:cubicBezTo>
                <a:lnTo>
                  <a:pt x="175" y="425"/>
                </a:lnTo>
                <a:cubicBezTo>
                  <a:pt x="183" y="434"/>
                  <a:pt x="198" y="435"/>
                  <a:pt x="207" y="426"/>
                </a:cubicBezTo>
                <a:lnTo>
                  <a:pt x="341" y="305"/>
                </a:lnTo>
                <a:cubicBezTo>
                  <a:pt x="350" y="297"/>
                  <a:pt x="351" y="282"/>
                  <a:pt x="343" y="273"/>
                </a:cubicBezTo>
                <a:lnTo>
                  <a:pt x="327" y="256"/>
                </a:lnTo>
                <a:lnTo>
                  <a:pt x="193" y="378"/>
                </a:lnTo>
                <a:lnTo>
                  <a:pt x="172" y="354"/>
                </a:lnTo>
                <a:lnTo>
                  <a:pt x="457" y="96"/>
                </a:lnTo>
                <a:lnTo>
                  <a:pt x="523" y="169"/>
                </a:lnTo>
                <a:lnTo>
                  <a:pt x="182" y="478"/>
                </a:lnTo>
                <a:lnTo>
                  <a:pt x="58" y="340"/>
                </a:lnTo>
                <a:lnTo>
                  <a:pt x="404" y="26"/>
                </a:lnTo>
                <a:lnTo>
                  <a:pt x="389" y="10"/>
                </a:lnTo>
                <a:cubicBezTo>
                  <a:pt x="380" y="0"/>
                  <a:pt x="366" y="0"/>
                  <a:pt x="357" y="8"/>
                </a:cubicBezTo>
                <a:lnTo>
                  <a:pt x="10" y="322"/>
                </a:lnTo>
                <a:cubicBezTo>
                  <a:pt x="1" y="330"/>
                  <a:pt x="0" y="344"/>
                  <a:pt x="9" y="354"/>
                </a:cubicBezTo>
                <a:lnTo>
                  <a:pt x="164" y="52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AutoShape 7"/>
          <p:cNvSpPr/>
          <p:nvPr/>
        </p:nvSpPr>
        <p:spPr>
          <a:xfrm>
            <a:off x="8901714" y="1917723"/>
            <a:ext cx="2084387" cy="616443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901714" y="3911623"/>
            <a:ext cx="2084387" cy="554016"/>
          </a:xfrm>
          <a:prstGeom prst="rect">
            <a:avLst/>
          </a:prstGeom>
        </p:spPr>
        <p:txBody>
          <a:bodyPr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100"/>
          </a:p>
        </p:txBody>
      </p:sp>
      <p:grpSp>
        <p:nvGrpSpPr>
          <p:cNvPr id="9" name="Group 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0" name="AutoShape 1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AutoShape 1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AutoShape 1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AutoShape 1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AutoShape 1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AutoShape 1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AutoShape 1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AutoShape 1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AutoShape 1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utoShape 1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AutoShape 2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AutoShape 2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AutoShape 2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AutoShape 2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TextBox 3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心脑血管疾病定义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" name="AutoShape 31"/>
          <p:cNvSpPr/>
          <p:nvPr/>
        </p:nvSpPr>
        <p:spPr>
          <a:xfrm>
            <a:off x="8406414" y="4525963"/>
            <a:ext cx="2708275" cy="1383030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这些疾病多数与动脉粥样硬化和高血压等心血管疾病相关。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8406414" y="2594489"/>
            <a:ext cx="2708275" cy="1383030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心脑血管疾病是指心脏和血管系统的一系列疾病，包括冠心病、心肌梗死、脑卒中、高血压等。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566" b="16566"/>
          <a:stretch>
            <a:fillRect/>
          </a:stretch>
        </p:blipFill>
        <p:spPr>
          <a:xfrm>
            <a:off x="3909691" y="1250241"/>
            <a:ext cx="7848600" cy="52482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4" name="AutoShape 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AutoShape 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AutoShape 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AutoShape 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AutoShape 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AutoShape 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AutoShape 1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AutoShape 1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AutoShape 1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AutoShape 1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AutoShape 1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AutoShape 1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AutoShape 1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AutoShape 1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AutoShape 1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utoShape 1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AutoShape 2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TextBox 2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心脑血管疾病类型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5" name="AutoShape 25"/>
          <p:cNvSpPr/>
          <p:nvPr/>
        </p:nvSpPr>
        <p:spPr>
          <a:xfrm>
            <a:off x="454963" y="3878730"/>
            <a:ext cx="3974251" cy="2162291"/>
          </a:xfrm>
          <a:prstGeom prst="rect">
            <a:avLst/>
          </a:prstGeom>
          <a:solidFill>
            <a:schemeClr val="accent1">
              <a:lumMod val="75000"/>
              <a:alpha val="76862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563624" y="1510084"/>
            <a:ext cx="2936423" cy="1604591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心血管疾病主要分为冠心病、心肌梗死、心力衰竭、心律失常等。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590191" y="4157580"/>
            <a:ext cx="3052052" cy="1604591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脑血管疾病主要分为脑卒中、脑出血、脑梗塞等。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rcRect l="16667" r="16667"/>
          <a:stretch>
            <a:fillRect/>
          </a:stretch>
        </p:blipFill>
        <p:spPr>
          <a:xfrm>
            <a:off x="939482" y="1415327"/>
            <a:ext cx="4843296" cy="4843295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61748" y="1415327"/>
            <a:ext cx="4760228" cy="1524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心血管疾病的症状包括胸闷、胸痛、心悸、气短、呼吸困难等。</a:t>
            </a:r>
            <a:endParaRPr lang="en-US" sz="13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61748" y="3711304"/>
            <a:ext cx="4760228" cy="1524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脑血管疾病的症状包括头痛、眩晕、恶心、呕吐、偏瘫、失语等。</a:t>
            </a:r>
            <a:endParaRPr lang="en-US" sz="13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6" name="AutoShape 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AutoShape 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AutoShape 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AutoShape 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AutoShape 1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AutoShape 1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AutoShape 1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AutoShape 1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AutoShape 1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AutoShape 1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AutoShape 1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AutoShape 1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AutoShape 1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utoShape 1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AutoShape 2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TextBox 2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心脑血管疾病的症状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5325" y="1915064"/>
            <a:ext cx="7405389" cy="1138956"/>
            <a:chOff x="1365325" y="1915064"/>
            <a:chExt cx="7405389" cy="1138956"/>
          </a:xfrm>
        </p:grpSpPr>
        <p:sp>
          <p:nvSpPr>
            <p:cNvPr id="3" name="TextBox 3"/>
            <p:cNvSpPr txBox="1"/>
            <p:nvPr/>
          </p:nvSpPr>
          <p:spPr>
            <a:xfrm>
              <a:off x="1365325" y="1915064"/>
              <a:ext cx="7405389" cy="1138956"/>
            </a:xfrm>
            <a:prstGeom prst="rect">
              <a:avLst/>
            </a:prstGeom>
          </p:spPr>
          <p:txBody>
            <a:bodyPr wrap="square" lIns="66008" tIns="33052" rIns="66008" bIns="33052" rtlCol="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8400" b="1">
                  <a:solidFill>
                    <a:schemeClr val="accent3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  <a:endParaRPr lang="en-US" sz="8400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365325" y="3174455"/>
            <a:ext cx="888873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心脑血管疾病的预防</a:t>
            </a:r>
            <a:endParaRPr lang="en-US" sz="4500" b="1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916305" y="3823335"/>
            <a:ext cx="0" cy="864235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Connector 3"/>
          <p:cNvCxnSpPr/>
          <p:nvPr/>
        </p:nvCxnSpPr>
        <p:spPr>
          <a:xfrm flipV="1">
            <a:off x="3601085" y="2314575"/>
            <a:ext cx="0" cy="1369695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" name="Connector 4"/>
          <p:cNvCxnSpPr/>
          <p:nvPr/>
        </p:nvCxnSpPr>
        <p:spPr>
          <a:xfrm flipV="1">
            <a:off x="8928735" y="2314575"/>
            <a:ext cx="0" cy="136969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0">
            <a:schemeClr val="accent4"/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5" name="Connector 5"/>
          <p:cNvCxnSpPr/>
          <p:nvPr/>
        </p:nvCxnSpPr>
        <p:spPr>
          <a:xfrm>
            <a:off x="6288405" y="3823335"/>
            <a:ext cx="0" cy="864235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6" name="AutoShape 6"/>
          <p:cNvSpPr/>
          <p:nvPr/>
        </p:nvSpPr>
        <p:spPr>
          <a:xfrm>
            <a:off x="805180" y="4687570"/>
            <a:ext cx="222250" cy="22225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Freeform 7"/>
          <p:cNvSpPr/>
          <p:nvPr/>
        </p:nvSpPr>
        <p:spPr>
          <a:xfrm>
            <a:off x="617855" y="3538586"/>
            <a:ext cx="2908375" cy="577215"/>
          </a:xfrm>
          <a:custGeom>
            <a:avLst/>
            <a:gdLst/>
            <a:ahLst/>
            <a:cxnLst/>
            <a:rect l="l" t="t" r="r" b="b"/>
            <a:pathLst>
              <a:path w="2908375" h="577215">
                <a:moveTo>
                  <a:pt x="2620395" y="0"/>
                </a:moveTo>
                <a:lnTo>
                  <a:pt x="2908375" y="287973"/>
                </a:lnTo>
                <a:lnTo>
                  <a:pt x="2620395" y="575945"/>
                </a:lnTo>
                <a:lnTo>
                  <a:pt x="2620078" y="575628"/>
                </a:lnTo>
                <a:lnTo>
                  <a:pt x="2620078" y="577215"/>
                </a:lnTo>
                <a:lnTo>
                  <a:pt x="298458" y="577215"/>
                </a:lnTo>
                <a:lnTo>
                  <a:pt x="298458" y="576580"/>
                </a:lnTo>
                <a:lnTo>
                  <a:pt x="0" y="576580"/>
                </a:lnTo>
                <a:lnTo>
                  <a:pt x="288050" y="288608"/>
                </a:lnTo>
                <a:lnTo>
                  <a:pt x="0" y="635"/>
                </a:lnTo>
                <a:lnTo>
                  <a:pt x="344814" y="635"/>
                </a:lnTo>
                <a:lnTo>
                  <a:pt x="344814" y="1270"/>
                </a:lnTo>
                <a:lnTo>
                  <a:pt x="2619125" y="127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967114" y="3597006"/>
            <a:ext cx="1762170" cy="460375"/>
          </a:xfrm>
          <a:prstGeom prst="rect">
            <a:avLst/>
          </a:prstGeom>
        </p:spPr>
        <p:txBody>
          <a:bodyPr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EF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1100"/>
          </a:p>
        </p:txBody>
      </p:sp>
      <p:sp>
        <p:nvSpPr>
          <p:cNvPr id="9" name="Freeform 9"/>
          <p:cNvSpPr/>
          <p:nvPr/>
        </p:nvSpPr>
        <p:spPr>
          <a:xfrm>
            <a:off x="3302709" y="3538586"/>
            <a:ext cx="2908300" cy="577215"/>
          </a:xfrm>
          <a:custGeom>
            <a:avLst/>
            <a:gdLst/>
            <a:ahLst/>
            <a:cxnLst/>
            <a:rect l="l" t="t" r="r" b="b"/>
            <a:pathLst>
              <a:path w="2908300" h="577215">
                <a:moveTo>
                  <a:pt x="2620328" y="0"/>
                </a:moveTo>
                <a:lnTo>
                  <a:pt x="2908300" y="287973"/>
                </a:lnTo>
                <a:lnTo>
                  <a:pt x="2620328" y="575945"/>
                </a:lnTo>
                <a:lnTo>
                  <a:pt x="2620010" y="575627"/>
                </a:lnTo>
                <a:lnTo>
                  <a:pt x="2620010" y="577215"/>
                </a:lnTo>
                <a:lnTo>
                  <a:pt x="298450" y="577215"/>
                </a:lnTo>
                <a:lnTo>
                  <a:pt x="298450" y="576580"/>
                </a:lnTo>
                <a:lnTo>
                  <a:pt x="0" y="576580"/>
                </a:lnTo>
                <a:lnTo>
                  <a:pt x="288042" y="288608"/>
                </a:lnTo>
                <a:lnTo>
                  <a:pt x="0" y="635"/>
                </a:lnTo>
                <a:lnTo>
                  <a:pt x="344805" y="635"/>
                </a:lnTo>
                <a:lnTo>
                  <a:pt x="344805" y="1270"/>
                </a:lnTo>
                <a:lnTo>
                  <a:pt x="2619058" y="127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3651960" y="3596371"/>
            <a:ext cx="1762125" cy="460375"/>
          </a:xfrm>
          <a:prstGeom prst="rect">
            <a:avLst/>
          </a:prstGeom>
        </p:spPr>
        <p:txBody>
          <a:bodyPr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EF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100"/>
          </a:p>
        </p:txBody>
      </p:sp>
      <p:sp>
        <p:nvSpPr>
          <p:cNvPr id="11" name="Freeform 11"/>
          <p:cNvSpPr/>
          <p:nvPr/>
        </p:nvSpPr>
        <p:spPr>
          <a:xfrm>
            <a:off x="5987489" y="3538586"/>
            <a:ext cx="2908300" cy="577215"/>
          </a:xfrm>
          <a:custGeom>
            <a:avLst/>
            <a:gdLst/>
            <a:ahLst/>
            <a:cxnLst/>
            <a:rect l="l" t="t" r="r" b="b"/>
            <a:pathLst>
              <a:path w="2908300" h="577215">
                <a:moveTo>
                  <a:pt x="2620328" y="0"/>
                </a:moveTo>
                <a:lnTo>
                  <a:pt x="2908300" y="287973"/>
                </a:lnTo>
                <a:lnTo>
                  <a:pt x="2620328" y="575945"/>
                </a:lnTo>
                <a:lnTo>
                  <a:pt x="2620010" y="575627"/>
                </a:lnTo>
                <a:lnTo>
                  <a:pt x="2620010" y="577215"/>
                </a:lnTo>
                <a:lnTo>
                  <a:pt x="298450" y="577215"/>
                </a:lnTo>
                <a:lnTo>
                  <a:pt x="298450" y="576580"/>
                </a:lnTo>
                <a:lnTo>
                  <a:pt x="0" y="576580"/>
                </a:lnTo>
                <a:lnTo>
                  <a:pt x="288042" y="288608"/>
                </a:lnTo>
                <a:lnTo>
                  <a:pt x="0" y="635"/>
                </a:lnTo>
                <a:lnTo>
                  <a:pt x="344805" y="635"/>
                </a:lnTo>
                <a:lnTo>
                  <a:pt x="344805" y="1270"/>
                </a:lnTo>
                <a:lnTo>
                  <a:pt x="2619058" y="1270"/>
                </a:lnTo>
                <a:close/>
              </a:path>
            </a:pathLst>
          </a:custGeom>
          <a:solidFill>
            <a:schemeClr val="accent3">
              <a:alpha val="100000"/>
            </a:schemeClr>
          </a:solidFill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6336740" y="3596371"/>
            <a:ext cx="1762125" cy="460375"/>
          </a:xfrm>
          <a:prstGeom prst="rect">
            <a:avLst/>
          </a:prstGeom>
        </p:spPr>
        <p:txBody>
          <a:bodyPr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EF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1100"/>
          </a:p>
        </p:txBody>
      </p:sp>
      <p:sp>
        <p:nvSpPr>
          <p:cNvPr id="13" name="Freeform 13"/>
          <p:cNvSpPr/>
          <p:nvPr/>
        </p:nvSpPr>
        <p:spPr>
          <a:xfrm>
            <a:off x="8672269" y="3537951"/>
            <a:ext cx="2908300" cy="577215"/>
          </a:xfrm>
          <a:custGeom>
            <a:avLst/>
            <a:gdLst/>
            <a:ahLst/>
            <a:cxnLst/>
            <a:rect l="l" t="t" r="r" b="b"/>
            <a:pathLst>
              <a:path w="2908300" h="577215">
                <a:moveTo>
                  <a:pt x="2620328" y="0"/>
                </a:moveTo>
                <a:lnTo>
                  <a:pt x="2908300" y="287973"/>
                </a:lnTo>
                <a:lnTo>
                  <a:pt x="2620328" y="575945"/>
                </a:lnTo>
                <a:lnTo>
                  <a:pt x="2620010" y="575627"/>
                </a:lnTo>
                <a:lnTo>
                  <a:pt x="2620010" y="577215"/>
                </a:lnTo>
                <a:lnTo>
                  <a:pt x="298450" y="577215"/>
                </a:lnTo>
                <a:lnTo>
                  <a:pt x="298450" y="576580"/>
                </a:lnTo>
                <a:lnTo>
                  <a:pt x="0" y="576580"/>
                </a:lnTo>
                <a:lnTo>
                  <a:pt x="288043" y="288608"/>
                </a:lnTo>
                <a:lnTo>
                  <a:pt x="0" y="635"/>
                </a:lnTo>
                <a:lnTo>
                  <a:pt x="344805" y="635"/>
                </a:lnTo>
                <a:lnTo>
                  <a:pt x="344805" y="1270"/>
                </a:lnTo>
                <a:lnTo>
                  <a:pt x="2619058" y="1270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  <p:style>
          <a:lnRef idx="0">
            <a:schemeClr val="accent4"/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9021520" y="3595736"/>
            <a:ext cx="1762125" cy="460375"/>
          </a:xfrm>
          <a:prstGeom prst="rect">
            <a:avLst/>
          </a:prstGeom>
        </p:spPr>
        <p:txBody>
          <a:bodyPr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EF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 rot="10800000">
            <a:off x="3489960" y="2092325"/>
            <a:ext cx="222250" cy="222250"/>
          </a:xfrm>
          <a:prstGeom prst="diamond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 rot="10800000">
            <a:off x="8817610" y="2092325"/>
            <a:ext cx="222250" cy="222250"/>
          </a:xfrm>
          <a:prstGeom prst="diamond">
            <a:avLst/>
          </a:prstGeom>
          <a:solidFill>
            <a:schemeClr val="accent4">
              <a:alpha val="100000"/>
            </a:schemeClr>
          </a:solidFill>
        </p:spPr>
        <p:style>
          <a:lnRef idx="0">
            <a:schemeClr val="accent4"/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6177280" y="4687570"/>
            <a:ext cx="222250" cy="222250"/>
          </a:xfrm>
          <a:prstGeom prst="diamond">
            <a:avLst/>
          </a:prstGeom>
          <a:solidFill>
            <a:schemeClr val="accent3">
              <a:alpha val="100000"/>
            </a:schemeClr>
          </a:solidFill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TextBox 18"/>
          <p:cNvSpPr txBox="1"/>
          <p:nvPr/>
        </p:nvSpPr>
        <p:spPr>
          <a:xfrm>
            <a:off x="1098102" y="4213433"/>
            <a:ext cx="1847850" cy="466725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饮食多样化</a:t>
            </a:r>
            <a:endParaRPr lang="en-US" sz="157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808730" y="1625600"/>
            <a:ext cx="2085975" cy="466725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控制热量摄入</a:t>
            </a:r>
            <a:endParaRPr lang="en-US" sz="1575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98651" y="4213433"/>
            <a:ext cx="2085975" cy="466725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增加膳食纤维摄入</a:t>
            </a:r>
            <a:endParaRPr lang="en-US" sz="1575" b="1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083432" y="1625600"/>
            <a:ext cx="2085975" cy="466725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75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控制盐分摄入</a:t>
            </a:r>
            <a:endParaRPr lang="en-US" sz="1575" b="1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健康饮食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092835" y="4551961"/>
            <a:ext cx="2590800" cy="1546046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保持饮食多样化，摄入不同种类的食物，包括蔬菜、水果、全谷类、蛋白质来源等，以获得全面的营养。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3808730" y="1992540"/>
            <a:ext cx="2590800" cy="1546046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减少高热量、高脂肪和高糖分的食物摄入，避免暴饮暴食和过度摄入糖分。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138115" y="1992540"/>
            <a:ext cx="2590800" cy="1546046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减少盐的摄入，以降低高血压和心血管疾病的风险。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430720" y="4551961"/>
            <a:ext cx="2590800" cy="1546046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多吃富含膳食纤维的食物，如全谷类、豆类、水果和蔬菜，有助于降低胆固醇和预防心血管疾病。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98153" y="3371015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3">
              <a:alpha val="100000"/>
            </a:schemeClr>
          </a:solidFill>
          <a:ln w="14288">
            <a:solidFill>
              <a:schemeClr val="lt1">
                <a:alpha val="100000"/>
              </a:schemeClr>
            </a:solidFill>
            <a:prstDash val="solid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" name="Freeform 3"/>
          <p:cNvSpPr/>
          <p:nvPr/>
        </p:nvSpPr>
        <p:spPr>
          <a:xfrm>
            <a:off x="4434792" y="25076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14288">
            <a:solidFill>
              <a:schemeClr val="l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Freeform 4"/>
          <p:cNvSpPr/>
          <p:nvPr/>
        </p:nvSpPr>
        <p:spPr>
          <a:xfrm>
            <a:off x="6159720" y="42325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14288">
            <a:solidFill>
              <a:schemeClr val="l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Freeform 5"/>
          <p:cNvSpPr/>
          <p:nvPr/>
        </p:nvSpPr>
        <p:spPr>
          <a:xfrm>
            <a:off x="6159720" y="25076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5">
              <a:alpha val="100000"/>
            </a:schemeClr>
          </a:solidFill>
          <a:ln w="14288">
            <a:solidFill>
              <a:schemeClr val="lt1">
                <a:alpha val="100000"/>
              </a:schemeClr>
            </a:solidFill>
            <a:prstDash val="solid"/>
          </a:ln>
        </p:spPr>
        <p:style>
          <a:lnRef idx="0">
            <a:schemeClr val="accent5"/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6" name="Freeform 6"/>
          <p:cNvSpPr/>
          <p:nvPr/>
        </p:nvSpPr>
        <p:spPr>
          <a:xfrm>
            <a:off x="4434792" y="42325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5">
              <a:alpha val="100000"/>
            </a:schemeClr>
          </a:solidFill>
          <a:ln w="14288">
            <a:solidFill>
              <a:schemeClr val="lt1">
                <a:alpha val="100000"/>
              </a:schemeClr>
            </a:solidFill>
            <a:prstDash val="solid"/>
          </a:ln>
        </p:spPr>
        <p:style>
          <a:lnRef idx="0">
            <a:schemeClr val="accent5"/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Freeform 7"/>
          <p:cNvSpPr/>
          <p:nvPr/>
        </p:nvSpPr>
        <p:spPr>
          <a:xfrm>
            <a:off x="4988632" y="3127092"/>
            <a:ext cx="489808" cy="358610"/>
          </a:xfrm>
          <a:custGeom>
            <a:avLst/>
            <a:gdLst/>
            <a:ahLst/>
            <a:cxnLst/>
            <a:rect l="l" t="t" r="r" b="b"/>
            <a:pathLst>
              <a:path w="142" h="104">
                <a:moveTo>
                  <a:pt x="0" y="104"/>
                </a:moveTo>
                <a:cubicBezTo>
                  <a:pt x="142" y="104"/>
                  <a:pt x="142" y="104"/>
                  <a:pt x="142" y="104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lnTo>
                  <a:pt x="0" y="104"/>
                </a:lnTo>
                <a:close/>
                <a:moveTo>
                  <a:pt x="98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98" y="29"/>
                  <a:pt x="98" y="29"/>
                  <a:pt x="98" y="29"/>
                </a:cubicBezTo>
                <a:lnTo>
                  <a:pt x="98" y="11"/>
                </a:lnTo>
                <a:close/>
                <a:moveTo>
                  <a:pt x="12" y="52"/>
                </a:moveTo>
                <a:cubicBezTo>
                  <a:pt x="12" y="50"/>
                  <a:pt x="13" y="49"/>
                  <a:pt x="13" y="48"/>
                </a:cubicBezTo>
                <a:cubicBezTo>
                  <a:pt x="13" y="46"/>
                  <a:pt x="13" y="45"/>
                  <a:pt x="13" y="44"/>
                </a:cubicBezTo>
                <a:cubicBezTo>
                  <a:pt x="14" y="41"/>
                  <a:pt x="15" y="38"/>
                  <a:pt x="16" y="36"/>
                </a:cubicBezTo>
                <a:cubicBezTo>
                  <a:pt x="16" y="35"/>
                  <a:pt x="17" y="34"/>
                  <a:pt x="17" y="32"/>
                </a:cubicBezTo>
                <a:cubicBezTo>
                  <a:pt x="18" y="31"/>
                  <a:pt x="19" y="30"/>
                  <a:pt x="19" y="29"/>
                </a:cubicBezTo>
                <a:cubicBezTo>
                  <a:pt x="20" y="28"/>
                  <a:pt x="21" y="27"/>
                  <a:pt x="22" y="26"/>
                </a:cubicBezTo>
                <a:cubicBezTo>
                  <a:pt x="22" y="25"/>
                  <a:pt x="23" y="24"/>
                  <a:pt x="24" y="24"/>
                </a:cubicBezTo>
                <a:cubicBezTo>
                  <a:pt x="31" y="16"/>
                  <a:pt x="42" y="11"/>
                  <a:pt x="53" y="11"/>
                </a:cubicBezTo>
                <a:cubicBezTo>
                  <a:pt x="65" y="11"/>
                  <a:pt x="76" y="16"/>
                  <a:pt x="83" y="24"/>
                </a:cubicBezTo>
                <a:cubicBezTo>
                  <a:pt x="85" y="26"/>
                  <a:pt x="86" y="27"/>
                  <a:pt x="87" y="29"/>
                </a:cubicBezTo>
                <a:cubicBezTo>
                  <a:pt x="88" y="30"/>
                  <a:pt x="88" y="31"/>
                  <a:pt x="89" y="32"/>
                </a:cubicBezTo>
                <a:cubicBezTo>
                  <a:pt x="90" y="34"/>
                  <a:pt x="90" y="35"/>
                  <a:pt x="91" y="36"/>
                </a:cubicBezTo>
                <a:cubicBezTo>
                  <a:pt x="92" y="38"/>
                  <a:pt x="93" y="41"/>
                  <a:pt x="93" y="44"/>
                </a:cubicBezTo>
                <a:cubicBezTo>
                  <a:pt x="93" y="45"/>
                  <a:pt x="94" y="46"/>
                  <a:pt x="94" y="48"/>
                </a:cubicBezTo>
                <a:cubicBezTo>
                  <a:pt x="94" y="49"/>
                  <a:pt x="94" y="50"/>
                  <a:pt x="94" y="52"/>
                </a:cubicBezTo>
                <a:cubicBezTo>
                  <a:pt x="94" y="57"/>
                  <a:pt x="93" y="62"/>
                  <a:pt x="91" y="66"/>
                </a:cubicBezTo>
                <a:cubicBezTo>
                  <a:pt x="90" y="69"/>
                  <a:pt x="89" y="72"/>
                  <a:pt x="87" y="75"/>
                </a:cubicBezTo>
                <a:cubicBezTo>
                  <a:pt x="86" y="76"/>
                  <a:pt x="85" y="78"/>
                  <a:pt x="83" y="79"/>
                </a:cubicBezTo>
                <a:cubicBezTo>
                  <a:pt x="76" y="87"/>
                  <a:pt x="65" y="93"/>
                  <a:pt x="53" y="93"/>
                </a:cubicBezTo>
                <a:cubicBezTo>
                  <a:pt x="49" y="93"/>
                  <a:pt x="45" y="92"/>
                  <a:pt x="41" y="91"/>
                </a:cubicBezTo>
                <a:cubicBezTo>
                  <a:pt x="38" y="90"/>
                  <a:pt x="35" y="88"/>
                  <a:pt x="32" y="87"/>
                </a:cubicBezTo>
                <a:cubicBezTo>
                  <a:pt x="31" y="86"/>
                  <a:pt x="30" y="85"/>
                  <a:pt x="29" y="85"/>
                </a:cubicBezTo>
                <a:cubicBezTo>
                  <a:pt x="28" y="84"/>
                  <a:pt x="28" y="84"/>
                  <a:pt x="27" y="83"/>
                </a:cubicBezTo>
                <a:cubicBezTo>
                  <a:pt x="26" y="82"/>
                  <a:pt x="25" y="82"/>
                  <a:pt x="24" y="81"/>
                </a:cubicBezTo>
                <a:cubicBezTo>
                  <a:pt x="24" y="80"/>
                  <a:pt x="23" y="79"/>
                  <a:pt x="22" y="78"/>
                </a:cubicBezTo>
                <a:cubicBezTo>
                  <a:pt x="22" y="78"/>
                  <a:pt x="21" y="77"/>
                  <a:pt x="21" y="77"/>
                </a:cubicBezTo>
                <a:cubicBezTo>
                  <a:pt x="20" y="76"/>
                  <a:pt x="20" y="75"/>
                  <a:pt x="19" y="75"/>
                </a:cubicBezTo>
                <a:cubicBezTo>
                  <a:pt x="19" y="74"/>
                  <a:pt x="18" y="72"/>
                  <a:pt x="17" y="71"/>
                </a:cubicBezTo>
                <a:cubicBezTo>
                  <a:pt x="16" y="70"/>
                  <a:pt x="16" y="68"/>
                  <a:pt x="15" y="66"/>
                </a:cubicBezTo>
                <a:cubicBezTo>
                  <a:pt x="13" y="62"/>
                  <a:pt x="12" y="57"/>
                  <a:pt x="12" y="52"/>
                </a:cubicBezTo>
              </a:path>
            </a:pathLst>
          </a:custGeom>
          <a:solidFill>
            <a:srgbClr val="FFFEFE">
              <a:alpha val="100000"/>
            </a:srgbClr>
          </a:solidFill>
        </p:spPr>
        <p:txBody>
          <a:bodyPr/>
          <a:p/>
        </p:txBody>
      </p:sp>
      <p:sp>
        <p:nvSpPr>
          <p:cNvPr id="8" name="Freeform 8"/>
          <p:cNvSpPr/>
          <p:nvPr/>
        </p:nvSpPr>
        <p:spPr>
          <a:xfrm>
            <a:off x="6707799" y="4779038"/>
            <a:ext cx="501330" cy="504577"/>
          </a:xfrm>
          <a:custGeom>
            <a:avLst/>
            <a:gdLst/>
            <a:ahLst/>
            <a:cxnLst/>
            <a:rect l="l" t="t" r="r" b="b"/>
            <a:pathLst>
              <a:path w="196" h="197">
                <a:moveTo>
                  <a:pt x="98" y="197"/>
                </a:moveTo>
                <a:cubicBezTo>
                  <a:pt x="152" y="197"/>
                  <a:pt x="196" y="153"/>
                  <a:pt x="196" y="99"/>
                </a:cubicBezTo>
                <a:cubicBezTo>
                  <a:pt x="196" y="44"/>
                  <a:pt x="152" y="0"/>
                  <a:pt x="98" y="0"/>
                </a:cubicBezTo>
                <a:cubicBezTo>
                  <a:pt x="43" y="0"/>
                  <a:pt x="0" y="44"/>
                  <a:pt x="0" y="99"/>
                </a:cubicBezTo>
                <a:cubicBezTo>
                  <a:pt x="0" y="153"/>
                  <a:pt x="43" y="197"/>
                  <a:pt x="98" y="197"/>
                </a:cubicBezTo>
                <a:moveTo>
                  <a:pt x="38" y="166"/>
                </a:moveTo>
                <a:cubicBezTo>
                  <a:pt x="30" y="158"/>
                  <a:pt x="30" y="158"/>
                  <a:pt x="30" y="158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7" y="148"/>
                  <a:pt x="57" y="148"/>
                  <a:pt x="57" y="148"/>
                </a:cubicBezTo>
                <a:lnTo>
                  <a:pt x="38" y="166"/>
                </a:lnTo>
                <a:close/>
                <a:moveTo>
                  <a:pt x="103" y="188"/>
                </a:moveTo>
                <a:cubicBezTo>
                  <a:pt x="92" y="188"/>
                  <a:pt x="92" y="188"/>
                  <a:pt x="92" y="188"/>
                </a:cubicBezTo>
                <a:cubicBezTo>
                  <a:pt x="92" y="162"/>
                  <a:pt x="92" y="162"/>
                  <a:pt x="92" y="162"/>
                </a:cubicBezTo>
                <a:cubicBezTo>
                  <a:pt x="103" y="162"/>
                  <a:pt x="103" y="162"/>
                  <a:pt x="103" y="162"/>
                </a:cubicBezTo>
                <a:lnTo>
                  <a:pt x="103" y="188"/>
                </a:lnTo>
                <a:close/>
                <a:moveTo>
                  <a:pt x="188" y="104"/>
                </a:moveTo>
                <a:cubicBezTo>
                  <a:pt x="161" y="104"/>
                  <a:pt x="161" y="104"/>
                  <a:pt x="161" y="104"/>
                </a:cubicBezTo>
                <a:cubicBezTo>
                  <a:pt x="161" y="93"/>
                  <a:pt x="161" y="93"/>
                  <a:pt x="161" y="93"/>
                </a:cubicBezTo>
                <a:cubicBezTo>
                  <a:pt x="188" y="93"/>
                  <a:pt x="188" y="93"/>
                  <a:pt x="188" y="93"/>
                </a:cubicBezTo>
                <a:lnTo>
                  <a:pt x="188" y="104"/>
                </a:lnTo>
                <a:close/>
                <a:moveTo>
                  <a:pt x="157" y="31"/>
                </a:moveTo>
                <a:cubicBezTo>
                  <a:pt x="165" y="39"/>
                  <a:pt x="165" y="39"/>
                  <a:pt x="165" y="39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39" y="50"/>
                  <a:pt x="139" y="50"/>
                  <a:pt x="139" y="50"/>
                </a:cubicBezTo>
                <a:lnTo>
                  <a:pt x="157" y="31"/>
                </a:lnTo>
                <a:close/>
                <a:moveTo>
                  <a:pt x="147" y="140"/>
                </a:moveTo>
                <a:cubicBezTo>
                  <a:pt x="165" y="158"/>
                  <a:pt x="165" y="158"/>
                  <a:pt x="165" y="158"/>
                </a:cubicBezTo>
                <a:cubicBezTo>
                  <a:pt x="157" y="166"/>
                  <a:pt x="157" y="166"/>
                  <a:pt x="157" y="166"/>
                </a:cubicBezTo>
                <a:cubicBezTo>
                  <a:pt x="139" y="148"/>
                  <a:pt x="139" y="148"/>
                  <a:pt x="139" y="148"/>
                </a:cubicBezTo>
                <a:lnTo>
                  <a:pt x="147" y="140"/>
                </a:lnTo>
                <a:close/>
                <a:moveTo>
                  <a:pt x="92" y="9"/>
                </a:moveTo>
                <a:cubicBezTo>
                  <a:pt x="103" y="9"/>
                  <a:pt x="103" y="9"/>
                  <a:pt x="103" y="9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92" y="35"/>
                  <a:pt x="92" y="35"/>
                  <a:pt x="92" y="35"/>
                </a:cubicBezTo>
                <a:lnTo>
                  <a:pt x="92" y="9"/>
                </a:lnTo>
                <a:close/>
                <a:moveTo>
                  <a:pt x="82" y="76"/>
                </a:moveTo>
                <a:cubicBezTo>
                  <a:pt x="99" y="92"/>
                  <a:pt x="99" y="92"/>
                  <a:pt x="99" y="92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37" y="70"/>
                  <a:pt x="137" y="70"/>
                  <a:pt x="137" y="70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74" y="84"/>
                  <a:pt x="74" y="84"/>
                  <a:pt x="74" y="84"/>
                </a:cubicBezTo>
                <a:lnTo>
                  <a:pt x="82" y="76"/>
                </a:lnTo>
                <a:close/>
                <a:moveTo>
                  <a:pt x="38" y="31"/>
                </a:moveTo>
                <a:cubicBezTo>
                  <a:pt x="57" y="50"/>
                  <a:pt x="57" y="50"/>
                  <a:pt x="57" y="50"/>
                </a:cubicBezTo>
                <a:cubicBezTo>
                  <a:pt x="49" y="58"/>
                  <a:pt x="49" y="58"/>
                  <a:pt x="49" y="58"/>
                </a:cubicBezTo>
                <a:cubicBezTo>
                  <a:pt x="30" y="39"/>
                  <a:pt x="30" y="39"/>
                  <a:pt x="30" y="39"/>
                </a:cubicBezTo>
                <a:lnTo>
                  <a:pt x="38" y="31"/>
                </a:lnTo>
                <a:close/>
                <a:moveTo>
                  <a:pt x="34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93"/>
                  <a:pt x="8" y="93"/>
                  <a:pt x="8" y="93"/>
                </a:cubicBezTo>
                <a:cubicBezTo>
                  <a:pt x="34" y="93"/>
                  <a:pt x="34" y="93"/>
                  <a:pt x="34" y="93"/>
                </a:cubicBezTo>
                <a:lnTo>
                  <a:pt x="34" y="104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</p:spPr>
        <p:txBody>
          <a:bodyPr/>
          <a:p/>
        </p:txBody>
      </p:sp>
      <p:sp>
        <p:nvSpPr>
          <p:cNvPr id="9" name="Freeform 9"/>
          <p:cNvSpPr/>
          <p:nvPr/>
        </p:nvSpPr>
        <p:spPr>
          <a:xfrm>
            <a:off x="6695413" y="3086347"/>
            <a:ext cx="531662" cy="459548"/>
          </a:xfrm>
          <a:custGeom>
            <a:avLst/>
            <a:gdLst/>
            <a:ahLst/>
            <a:cxnLst/>
            <a:rect l="l" t="t" r="r" b="b"/>
            <a:pathLst>
              <a:path w="184" h="159">
                <a:moveTo>
                  <a:pt x="132" y="124"/>
                </a:moveTo>
                <a:cubicBezTo>
                  <a:pt x="165" y="159"/>
                  <a:pt x="165" y="159"/>
                  <a:pt x="165" y="159"/>
                </a:cubicBezTo>
                <a:cubicBezTo>
                  <a:pt x="165" y="124"/>
                  <a:pt x="165" y="124"/>
                  <a:pt x="165" y="124"/>
                </a:cubicBezTo>
                <a:cubicBezTo>
                  <a:pt x="184" y="124"/>
                  <a:pt x="184" y="124"/>
                  <a:pt x="184" y="124"/>
                </a:cubicBezTo>
                <a:cubicBezTo>
                  <a:pt x="184" y="0"/>
                  <a:pt x="184" y="0"/>
                  <a:pt x="18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124"/>
                  <a:pt x="0" y="124"/>
                  <a:pt x="0" y="124"/>
                </a:cubicBezTo>
                <a:cubicBezTo>
                  <a:pt x="115" y="124"/>
                  <a:pt x="115" y="124"/>
                  <a:pt x="115" y="124"/>
                </a:cubicBezTo>
                <a:lnTo>
                  <a:pt x="132" y="124"/>
                </a:lnTo>
                <a:close/>
                <a:moveTo>
                  <a:pt x="154" y="49"/>
                </a:moveTo>
                <a:cubicBezTo>
                  <a:pt x="162" y="49"/>
                  <a:pt x="168" y="56"/>
                  <a:pt x="168" y="63"/>
                </a:cubicBezTo>
                <a:cubicBezTo>
                  <a:pt x="168" y="71"/>
                  <a:pt x="162" y="77"/>
                  <a:pt x="154" y="77"/>
                </a:cubicBezTo>
                <a:cubicBezTo>
                  <a:pt x="146" y="77"/>
                  <a:pt x="140" y="71"/>
                  <a:pt x="140" y="63"/>
                </a:cubicBezTo>
                <a:cubicBezTo>
                  <a:pt x="140" y="56"/>
                  <a:pt x="146" y="49"/>
                  <a:pt x="154" y="49"/>
                </a:cubicBezTo>
                <a:moveTo>
                  <a:pt x="36" y="77"/>
                </a:moveTo>
                <a:cubicBezTo>
                  <a:pt x="28" y="77"/>
                  <a:pt x="22" y="71"/>
                  <a:pt x="22" y="63"/>
                </a:cubicBezTo>
                <a:cubicBezTo>
                  <a:pt x="22" y="56"/>
                  <a:pt x="28" y="49"/>
                  <a:pt x="36" y="49"/>
                </a:cubicBezTo>
                <a:cubicBezTo>
                  <a:pt x="44" y="49"/>
                  <a:pt x="50" y="56"/>
                  <a:pt x="50" y="63"/>
                </a:cubicBezTo>
                <a:cubicBezTo>
                  <a:pt x="50" y="71"/>
                  <a:pt x="44" y="77"/>
                  <a:pt x="36" y="77"/>
                </a:cubicBezTo>
                <a:moveTo>
                  <a:pt x="75" y="77"/>
                </a:moveTo>
                <a:cubicBezTo>
                  <a:pt x="67" y="77"/>
                  <a:pt x="61" y="71"/>
                  <a:pt x="61" y="63"/>
                </a:cubicBezTo>
                <a:cubicBezTo>
                  <a:pt x="61" y="56"/>
                  <a:pt x="67" y="49"/>
                  <a:pt x="75" y="49"/>
                </a:cubicBezTo>
                <a:cubicBezTo>
                  <a:pt x="83" y="49"/>
                  <a:pt x="89" y="56"/>
                  <a:pt x="89" y="63"/>
                </a:cubicBezTo>
                <a:cubicBezTo>
                  <a:pt x="89" y="71"/>
                  <a:pt x="83" y="77"/>
                  <a:pt x="75" y="77"/>
                </a:cubicBezTo>
                <a:moveTo>
                  <a:pt x="115" y="77"/>
                </a:moveTo>
                <a:cubicBezTo>
                  <a:pt x="107" y="77"/>
                  <a:pt x="100" y="71"/>
                  <a:pt x="100" y="63"/>
                </a:cubicBezTo>
                <a:cubicBezTo>
                  <a:pt x="100" y="56"/>
                  <a:pt x="107" y="49"/>
                  <a:pt x="115" y="49"/>
                </a:cubicBezTo>
                <a:cubicBezTo>
                  <a:pt x="115" y="49"/>
                  <a:pt x="115" y="49"/>
                  <a:pt x="115" y="49"/>
                </a:cubicBezTo>
                <a:cubicBezTo>
                  <a:pt x="123" y="50"/>
                  <a:pt x="129" y="56"/>
                  <a:pt x="129" y="63"/>
                </a:cubicBezTo>
                <a:cubicBezTo>
                  <a:pt x="129" y="71"/>
                  <a:pt x="123" y="77"/>
                  <a:pt x="115" y="77"/>
                </a:cubicBezTo>
                <a:cubicBezTo>
                  <a:pt x="115" y="77"/>
                  <a:pt x="115" y="77"/>
                  <a:pt x="115" y="77"/>
                </a:cubicBezTo>
              </a:path>
            </a:pathLst>
          </a:custGeom>
          <a:solidFill>
            <a:srgbClr val="FFFEFE">
              <a:alpha val="100000"/>
            </a:srgbClr>
          </a:solidFill>
        </p:spPr>
        <p:txBody>
          <a:bodyPr/>
          <a:p/>
        </p:txBody>
      </p:sp>
      <p:grpSp>
        <p:nvGrpSpPr>
          <p:cNvPr id="10" name="Group 10"/>
          <p:cNvGrpSpPr/>
          <p:nvPr/>
        </p:nvGrpSpPr>
        <p:grpSpPr>
          <a:xfrm>
            <a:off x="5004107" y="4794077"/>
            <a:ext cx="458857" cy="474498"/>
            <a:chOff x="5004107" y="4794077"/>
            <a:chExt cx="458857" cy="474498"/>
          </a:xfrm>
        </p:grpSpPr>
        <p:sp>
          <p:nvSpPr>
            <p:cNvPr id="11" name="AutoShape 11"/>
            <p:cNvSpPr/>
            <p:nvPr/>
          </p:nvSpPr>
          <p:spPr>
            <a:xfrm>
              <a:off x="5130280" y="4794077"/>
              <a:ext cx="206512" cy="224827"/>
            </a:xfrm>
            <a:prstGeom prst="ellipse">
              <a:avLst/>
            </a:prstGeom>
            <a:solidFill>
              <a:srgbClr val="FFFEFE">
                <a:alpha val="100000"/>
              </a:srgbClr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5004107" y="5054031"/>
              <a:ext cx="458857" cy="214544"/>
            </a:xfrm>
            <a:custGeom>
              <a:avLst/>
              <a:gdLst/>
              <a:ahLst/>
              <a:cxnLst/>
              <a:rect l="l" t="t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820196" y="3941016"/>
            <a:ext cx="553402" cy="457486"/>
            <a:chOff x="5820196" y="3941016"/>
            <a:chExt cx="553402" cy="457486"/>
          </a:xfrm>
        </p:grpSpPr>
        <p:sp>
          <p:nvSpPr>
            <p:cNvPr id="14" name="Freeform 14"/>
            <p:cNvSpPr/>
            <p:nvPr/>
          </p:nvSpPr>
          <p:spPr>
            <a:xfrm>
              <a:off x="5820196" y="3941016"/>
              <a:ext cx="553402" cy="457486"/>
            </a:xfrm>
            <a:custGeom>
              <a:avLst/>
              <a:gdLst/>
              <a:ahLst/>
              <a:cxnLst/>
              <a:rect l="l" t="t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46649" y="1001542"/>
            <a:ext cx="3495675" cy="457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有氧运动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46343" y="4040386"/>
            <a:ext cx="3495675" cy="457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力量训练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15770" y="1001542"/>
            <a:ext cx="3495675" cy="457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适度运动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015770" y="4040386"/>
            <a:ext cx="3495675" cy="4572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坚持运动</a:t>
            </a:r>
            <a:endParaRPr lang="en-US" sz="15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适量运动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8002038" y="1448573"/>
            <a:ext cx="3523139" cy="1938747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进行适量的力量训练，以增强肌肉力量和提高新陈代谢。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732611" y="1448573"/>
            <a:ext cx="3523139" cy="1938747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进行有氧运动，如快走、跑步、游泳等，有助于提高心肺功能和代谢水平。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002038" y="4494712"/>
            <a:ext cx="3523139" cy="1938747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保持长期的运动习惯，以获得最佳的心血管健康效益。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732611" y="4494712"/>
            <a:ext cx="3523139" cy="1938747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en-US" sz="1350">
                <a:solidFill>
                  <a:srgbClr val="02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根据个人体质和健康状况选择适当的运动强度和频率，避免过度疲劳和受伤。</a:t>
            </a:r>
            <a:endParaRPr lang="en-US" sz="1350">
              <a:solidFill>
                <a:srgbClr val="02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djNDYzZGJhZjdlMjM2OTkzZGUzOGU2MWIxZTRmZGM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6F0"/>
      </a:lt1>
      <a:dk2>
        <a:srgbClr val="380E00"/>
      </a:dk2>
      <a:lt2>
        <a:srgbClr val="FFFFFF"/>
      </a:lt2>
      <a:accent1>
        <a:srgbClr val="EB554D"/>
      </a:accent1>
      <a:accent2>
        <a:srgbClr val="F35735"/>
      </a:accent2>
      <a:accent3>
        <a:srgbClr val="CB3600"/>
      </a:accent3>
      <a:accent4>
        <a:srgbClr val="F25E96"/>
      </a:accent4>
      <a:accent5>
        <a:srgbClr val="FF7185"/>
      </a:accent5>
      <a:accent6>
        <a:srgbClr val="F6C46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2220</Words>
  <Application>WPS 演示</Application>
  <PresentationFormat>On-screen Show (4:3)</PresentationFormat>
  <Paragraphs>298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。勿语-</cp:lastModifiedBy>
  <cp:revision>2</cp:revision>
  <dcterms:created xsi:type="dcterms:W3CDTF">2006-08-16T00:00:00Z</dcterms:created>
  <dcterms:modified xsi:type="dcterms:W3CDTF">2024-04-23T07:48:16Z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DF1B72FFD6414A1A9A588C01EF6EA447_12</vt:lpwstr>
  </property>
  <property fmtid="{D5CDD505-2E9C-101B-9397-08002B2CF9AE}" pid="3" name="KSOProductBuildVer">
    <vt:lpwstr>2052-12.1.0.16729</vt:lpwstr>
  </property>
</Properties>
</file>