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9" r:id="rId3"/>
    <p:sldId id="407" r:id="rId4"/>
    <p:sldId id="262" r:id="rId5"/>
    <p:sldId id="397" r:id="rId6"/>
    <p:sldId id="402" r:id="rId7"/>
    <p:sldId id="403" r:id="rId8"/>
    <p:sldId id="408" r:id="rId9"/>
    <p:sldId id="307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8" r:id="rId18"/>
    <p:sldId id="417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281" r:id="rId28"/>
  </p:sldIdLst>
  <p:sldSz cx="9144000" cy="5143500" type="screen16x9"/>
  <p:notesSz cx="7103745" cy="10234295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" initials="q" lastIdx="6" clrIdx="0"/>
  <p:cmAuthor id="2" name="作者" initials="A" lastIdx="0" clrIdx="1"/>
  <p:cmAuthor id="3" name="罗士针" initials="罗" lastIdx="2" clrIdx="2"/>
  <p:cmAuthor id="4" name="中医经典病房" initials="中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8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2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13.xml"/><Relationship Id="rId2" Type="http://schemas.openxmlformats.org/officeDocument/2006/relationships/image" Target="../media/image28.png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29.png"/><Relationship Id="rId3" Type="http://schemas.openxmlformats.org/officeDocument/2006/relationships/tags" Target="../tags/tag17.xml"/><Relationship Id="rId2" Type="http://schemas.openxmlformats.org/officeDocument/2006/relationships/image" Target="../media/image28.png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3" Type="http://schemas.openxmlformats.org/officeDocument/2006/relationships/tags" Target="../tags/tag21.xml"/><Relationship Id="rId2" Type="http://schemas.openxmlformats.org/officeDocument/2006/relationships/image" Target="../media/image28.png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29.png"/><Relationship Id="rId3" Type="http://schemas.openxmlformats.org/officeDocument/2006/relationships/tags" Target="../tags/tag25.xml"/><Relationship Id="rId2" Type="http://schemas.openxmlformats.org/officeDocument/2006/relationships/image" Target="../media/image28.png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Relationship Id="rId3" Type="http://schemas.openxmlformats.org/officeDocument/2006/relationships/tags" Target="../tags/tag29.xml"/><Relationship Id="rId2" Type="http://schemas.openxmlformats.org/officeDocument/2006/relationships/image" Target="../media/image28.png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9.png"/><Relationship Id="rId3" Type="http://schemas.openxmlformats.org/officeDocument/2006/relationships/tags" Target="../tags/tag33.xml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29.png"/><Relationship Id="rId3" Type="http://schemas.openxmlformats.org/officeDocument/2006/relationships/tags" Target="../tags/tag37.xml"/><Relationship Id="rId2" Type="http://schemas.openxmlformats.org/officeDocument/2006/relationships/image" Target="../media/image28.png"/><Relationship Id="rId1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29.png"/><Relationship Id="rId3" Type="http://schemas.openxmlformats.org/officeDocument/2006/relationships/tags" Target="../tags/tag41.xml"/><Relationship Id="rId2" Type="http://schemas.openxmlformats.org/officeDocument/2006/relationships/image" Target="../media/image28.png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image" Target="../media/image29.png"/><Relationship Id="rId3" Type="http://schemas.openxmlformats.org/officeDocument/2006/relationships/tags" Target="../tags/tag45.xml"/><Relationship Id="rId2" Type="http://schemas.openxmlformats.org/officeDocument/2006/relationships/image" Target="../media/image28.png"/><Relationship Id="rId1" Type="http://schemas.openxmlformats.org/officeDocument/2006/relationships/tags" Target="../tags/tag4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../media/image29.png"/><Relationship Id="rId3" Type="http://schemas.openxmlformats.org/officeDocument/2006/relationships/tags" Target="../tags/tag49.xml"/><Relationship Id="rId2" Type="http://schemas.openxmlformats.org/officeDocument/2006/relationships/image" Target="../media/image28.png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image" Target="../media/image36.jpeg"/><Relationship Id="rId4" Type="http://schemas.openxmlformats.org/officeDocument/2006/relationships/image" Target="../media/image29.png"/><Relationship Id="rId3" Type="http://schemas.openxmlformats.org/officeDocument/2006/relationships/tags" Target="../tags/tag53.xml"/><Relationship Id="rId2" Type="http://schemas.openxmlformats.org/officeDocument/2006/relationships/image" Target="../media/image28.png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29.png"/><Relationship Id="rId3" Type="http://schemas.openxmlformats.org/officeDocument/2006/relationships/tags" Target="../tags/tag58.xml"/><Relationship Id="rId2" Type="http://schemas.openxmlformats.org/officeDocument/2006/relationships/image" Target="../media/image28.png"/><Relationship Id="rId1" Type="http://schemas.openxmlformats.org/officeDocument/2006/relationships/tags" Target="../tags/tag5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5.xml"/><Relationship Id="rId7" Type="http://schemas.openxmlformats.org/officeDocument/2006/relationships/image" Target="../media/image37.png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../media/image29.png"/><Relationship Id="rId3" Type="http://schemas.openxmlformats.org/officeDocument/2006/relationships/tags" Target="../tags/tag62.xml"/><Relationship Id="rId2" Type="http://schemas.openxmlformats.org/officeDocument/2006/relationships/image" Target="../media/image28.png"/><Relationship Id="rId1" Type="http://schemas.openxmlformats.org/officeDocument/2006/relationships/tags" Target="../tags/tag6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38.jpeg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29.png"/><Relationship Id="rId3" Type="http://schemas.openxmlformats.org/officeDocument/2006/relationships/tags" Target="../tags/tag67.xml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39.jpe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image" Target="../media/image29.png"/><Relationship Id="rId3" Type="http://schemas.openxmlformats.org/officeDocument/2006/relationships/tags" Target="../tags/tag73.xml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40.jpeg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29.png"/><Relationship Id="rId3" Type="http://schemas.openxmlformats.org/officeDocument/2006/relationships/tags" Target="../tags/tag79.xml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4.xml"/><Relationship Id="rId10" Type="http://schemas.openxmlformats.org/officeDocument/2006/relationships/image" Target="../media/image41.jpeg"/><Relationship Id="rId1" Type="http://schemas.openxmlformats.org/officeDocument/2006/relationships/tags" Target="../tags/tag78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tags" Target="../tags/tag3.xml"/><Relationship Id="rId2" Type="http://schemas.openxmlformats.org/officeDocument/2006/relationships/image" Target="../media/image5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jpeg"/><Relationship Id="rId2" Type="http://schemas.openxmlformats.org/officeDocument/2006/relationships/tags" Target="../tags/tag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6.xml"/><Relationship Id="rId2" Type="http://schemas.openxmlformats.org/officeDocument/2006/relationships/image" Target="../media/image5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18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image" Target="../media/image27.jpeg"/><Relationship Id="rId12" Type="http://schemas.openxmlformats.org/officeDocument/2006/relationships/image" Target="../media/image26.jpeg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" y="295"/>
            <a:ext cx="9142716" cy="51427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63" y="3737464"/>
            <a:ext cx="1323594" cy="3086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41" y="1762335"/>
            <a:ext cx="1866169" cy="4351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17060" y="1972310"/>
            <a:ext cx="309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1525" y="1496695"/>
            <a:ext cx="6973570" cy="15506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endParaRPr lang="zh-CN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1525" y="1059815"/>
            <a:ext cx="7571740" cy="1941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r>
              <a:rPr lang="zh-CN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冬季呼吸系统疾病</a:t>
            </a:r>
            <a:r>
              <a:rPr lang="zh-CN" altLang="en-US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中医防治策略</a:t>
            </a:r>
            <a:endParaRPr lang="zh-CN" altLang="en-US" sz="3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endParaRPr lang="zh-CN" altLang="en-US" sz="3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endParaRPr lang="zh-CN" altLang="en-US" sz="2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zh-CN" altLang="en-US" sz="2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昭阳区中医院中医经典病房</a:t>
            </a:r>
            <a:r>
              <a:rPr lang="en-US" altLang="zh-CN" sz="2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2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王明健</a:t>
            </a:r>
            <a:endParaRPr lang="zh-CN" altLang="en-US" sz="2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 advTm="3183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738" y="1179195"/>
            <a:ext cx="3690461" cy="421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zh-CN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材</a:t>
            </a:r>
            <a:r>
              <a:rPr lang="en-US" altLang="zh-CN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  <a:r>
              <a:rPr lang="zh-CN" altLang="zh-CN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料</a:t>
            </a:r>
            <a:endParaRPr lang="zh-CN" altLang="zh-CN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新鲜生姜</a:t>
            </a:r>
            <a:r>
              <a:rPr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45g</a:t>
            </a:r>
            <a:endParaRPr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大枣</a:t>
            </a:r>
            <a:r>
              <a:rPr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45g</a:t>
            </a:r>
            <a:endParaRPr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核桃</a:t>
            </a:r>
            <a:r>
              <a:rPr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6个（个小的用10-12个）</a:t>
            </a:r>
            <a:endParaRPr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东北大葱</a:t>
            </a:r>
            <a:r>
              <a:rPr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1-2根</a:t>
            </a:r>
            <a:endParaRPr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黑豆</a:t>
            </a:r>
            <a:r>
              <a:rPr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30g（黑皮黄心</a:t>
            </a: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肾形</a:t>
            </a:r>
            <a:r>
              <a:rPr altLang="zh-CN" dirty="0" err="1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为佳</a:t>
            </a:r>
            <a:r>
              <a:rPr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</a:t>
            </a:r>
            <a:endParaRPr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/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834" y="1398465"/>
            <a:ext cx="2802052" cy="2769162"/>
          </a:xfrm>
          <a:prstGeom prst="flowChartAlternateProcess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952024" y="224314"/>
            <a:ext cx="6626066" cy="994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  <a:sym typeface="+mn-ea"/>
              </a:rPr>
              <a:t>推荐几款食疗</a:t>
            </a:r>
            <a:endParaRPr lang="zh-CN" altLang="en-US" sz="28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  <a:sym typeface="+mn-ea"/>
            </a:endParaRPr>
          </a:p>
          <a:p>
            <a:endParaRPr lang="zh-CN" altLang="en-US" sz="28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  <a:sym typeface="+mn-ea"/>
            </a:endParaRPr>
          </a:p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1.“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形寒饮冷则伤肺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”——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五虎汤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738" y="1179195"/>
            <a:ext cx="7417594" cy="355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生姜连皮切成片，红枣掰开，不用去核</a:t>
            </a:r>
            <a:endParaRPr lang="zh-CN" altLang="zh-CN" sz="21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核桃连壳拍碎一起入煎</a:t>
            </a:r>
            <a:endParaRPr lang="zh-CN" altLang="zh-CN" sz="21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东北大葱去头、叶，只保留白色葱白部分，切成寸段，最后15分钟再下</a:t>
            </a:r>
            <a:endParaRPr lang="zh-CN" altLang="zh-CN" sz="21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sz="21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加水约1000ml，煎煮45-60分钟，红糖适量（不加亦可），分多次频服，或分早中晚3次服</a:t>
            </a:r>
            <a:endParaRPr lang="zh-CN" altLang="zh-CN" sz="21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zh-CN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</a:t>
            </a:r>
            <a:r>
              <a:rPr lang="zh-CN" altLang="zh-CN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效果杠杠的！</a:t>
            </a:r>
            <a:endParaRPr lang="zh-CN" altLang="zh-CN" sz="24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做法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8650" y="1463040"/>
            <a:ext cx="5953125" cy="356758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【功效】</a:t>
            </a:r>
            <a:endParaRPr lang="zh-CN" altLang="zh-CN" sz="21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祛风散寒，扶正固本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10000"/>
              </a:lnSpc>
            </a:pP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【最佳适应症】</a:t>
            </a:r>
            <a:endParaRPr lang="zh-CN" altLang="zh-CN" sz="21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风寒感冒的初期（见喷嚏、流涕即可判断，不用考虑鼻涕的颜色和浓稠）；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过敏性鼻炎（以反复发作的晨起喷嚏、流涕为典型表现）。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320" y="1041014"/>
            <a:ext cx="3362325" cy="15954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1.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五虎汤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7055" y="1003300"/>
            <a:ext cx="7842885" cy="41071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【相对适应症】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风寒感冒引起的咳嗽、发热；感冒发热使用消炎药退烧后持续的咳嗽；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小儿体质虚寒，易反复感冒，咳嗽，胃纳不佳，大便颗粒状，夜眠汗多；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早期颈椎病、肩周炎，以颈肩酸痛为主要症状；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4.  </a:t>
            </a:r>
            <a:r>
              <a:rPr lang="zh-CN" altLang="zh-CN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因受寒表寒未解引起的睡眠不佳；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5.  </a:t>
            </a:r>
            <a:r>
              <a:rPr lang="zh-CN" altLang="zh-CN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小儿脾胃虚弱，易腹泻，身材瘦小；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6.  </a:t>
            </a:r>
            <a:r>
              <a:rPr lang="zh-CN" altLang="zh-CN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喘息性支气管炎，反复发作咳嗽，咳甚出现气喘感；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7.  </a:t>
            </a:r>
            <a:r>
              <a:rPr lang="zh-CN" altLang="zh-CN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慢性荨麻疹的辅助治疗。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五虎汤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933" y="1079479"/>
            <a:ext cx="5952995" cy="14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【禁忌症】</a:t>
            </a:r>
            <a:endParaRPr lang="zh-CN" altLang="zh-CN" sz="210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实热证（高热、大便秘结、口气臭秽、大渴引饮）；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高血压危象等，孕、产妇请在医生指导下使用。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754" y="2819876"/>
            <a:ext cx="3407093" cy="21640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五虎汤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7055" y="1089660"/>
            <a:ext cx="5953125" cy="3092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【功效】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生津止渴、润肺除烦、健脾益胃、养心益气、醒酒等。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【适应症】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气候干燥、熬夜加班后等引起的心烦失眠，多梦，记忆力下降，口干烦渴，干咳无痰或少痰，饮酒过多或醉酒。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1028" name="Picture 4" descr="https://timgsa.baidu.com/timg?image&amp;quality=80&amp;size=b9999_10000&amp;sec=1505135187164&amp;di=f5edbe7d0e2e3d2a5e82bb14954b974a&amp;imgtype=0&amp;src=http%3A%2F%2Fcp2.douguo.net%2Fupload%2Fcaiku%2Fb%2F9%2F3%2Fyuan_b954577f89836cbfb3e1f814e13a071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946" y="3585020"/>
            <a:ext cx="2058502" cy="1372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/Users/王明健/Desktop/微信图片_20231221205632.jpg微信图片_20231221205632"/>
          <p:cNvPicPr>
            <a:picLocks noChangeAspect="1" noChangeArrowheads="1"/>
          </p:cNvPicPr>
          <p:nvPr/>
        </p:nvPicPr>
        <p:blipFill>
          <a:blip r:embed="rId6"/>
          <a:srcRect t="3874" b="3874"/>
          <a:stretch>
            <a:fillRect/>
          </a:stretch>
        </p:blipFill>
        <p:spPr bwMode="auto">
          <a:xfrm>
            <a:off x="2636426" y="3585020"/>
            <a:ext cx="1935574" cy="1428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/Users/王明健/Desktop/微信图片_20231221205640.jpg微信图片_20231221205640"/>
          <p:cNvPicPr>
            <a:picLocks noChangeAspect="1" noChangeArrowheads="1"/>
          </p:cNvPicPr>
          <p:nvPr/>
        </p:nvPicPr>
        <p:blipFill>
          <a:blip r:embed="rId7"/>
          <a:srcRect t="485" b="485"/>
          <a:stretch>
            <a:fillRect/>
          </a:stretch>
        </p:blipFill>
        <p:spPr bwMode="auto">
          <a:xfrm>
            <a:off x="4619801" y="3558238"/>
            <a:ext cx="1996113" cy="1482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2.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燥邪伤肺、肺脾两虚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苹果汤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803" y="1027979"/>
            <a:ext cx="5952995" cy="440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苹果</a:t>
            </a:r>
            <a:r>
              <a:rPr 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2-3个（约500g）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alt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胡萝卜</a:t>
            </a:r>
            <a:r>
              <a:rPr alt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1-2根（约200g）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玉米</a:t>
            </a:r>
            <a:r>
              <a:rPr lang="zh-CN" alt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1根（切段）</a:t>
            </a:r>
            <a:endParaRPr lang="zh-CN" altLang="zh-CN" dirty="0"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山药</a:t>
            </a:r>
            <a:r>
              <a:rPr lang="zh-CN" alt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1根（切块）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生姜</a:t>
            </a:r>
            <a:r>
              <a:rPr lang="zh-CN" alt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30g（切片，约6片）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猪扇骨</a:t>
            </a:r>
            <a:r>
              <a:rPr lang="zh-CN" alt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500g（素食者或回族可不用）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鸡爪</a:t>
            </a:r>
            <a:r>
              <a:rPr lang="zh-CN" altLang="zh-CN" sz="2100" dirty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4-6个（素食者或回族可不用）</a:t>
            </a:r>
            <a:endParaRPr lang="en-US" altLang="zh-CN" sz="21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材料</a:t>
            </a:r>
            <a:endParaRPr lang="zh-CN" altLang="en-US" sz="27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738" y="1179195"/>
            <a:ext cx="6654165" cy="272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猪扇骨、鸡爪用温开水焯去血水，备用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苹果切成4块，胡萝卜、玉米、山药也切成块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将上述材料一起连同适量水倒入瓦煲中大火烧开，转小火慢煮1.5-2小时，熄火后不要打开煲盖，任其用余热来焖30——60分钟，味道更加香醇可口，加盐即可食用。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zh-CN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</a:t>
            </a:r>
            <a:r>
              <a:rPr lang="zh-CN" altLang="zh-CN" sz="2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味道杠杠的！</a:t>
            </a:r>
            <a:endParaRPr lang="zh-CN" altLang="zh-CN" sz="24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做法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933" y="1079479"/>
            <a:ext cx="5952995" cy="185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【禁忌症】</a:t>
            </a:r>
            <a:endParaRPr lang="zh-CN" altLang="zh-CN" sz="210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</a:rPr>
              <a:t>本汤性味平和，无明显禁忌症，确实是脾胃虚寒易腹泻的病人酌情减量，糖尿病病人亦可服用，但切莫因味道太好而贪碗！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苹果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53879" y="973931"/>
            <a:ext cx="6297930" cy="40666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【功效】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化痰止咳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【适应症】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感染后咳嗽，性味比较平和，稍偏凉。特别是</a:t>
            </a: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感染后咳嗽不能配合服药的小朋友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，中午及晚上喝上一碗，功效类同中药！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【</a:t>
            </a:r>
            <a:r>
              <a:rPr lang="zh-CN" altLang="en-US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温馨提示</a:t>
            </a: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如果有条件，</a:t>
            </a:r>
            <a:r>
              <a:rPr lang="zh-CN" altLang="zh-CN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炖汤、煨汤的效果更好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，只是</a:t>
            </a:r>
            <a:r>
              <a:rPr lang="zh-CN" altLang="zh-CN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分量要酌减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。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3.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久咳伤肺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猪肺汤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49"/>
          <p:cNvSpPr txBox="1">
            <a:spLocks noChangeArrowheads="1"/>
          </p:cNvSpPr>
          <p:nvPr/>
        </p:nvSpPr>
        <p:spPr bwMode="auto">
          <a:xfrm>
            <a:off x="719158" y="3590289"/>
            <a:ext cx="2171696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endParaRPr lang="en-US" altLang="zh-CN" sz="1050" kern="0" dirty="0">
              <a:solidFill>
                <a:srgbClr val="000000">
                  <a:lumMod val="65000"/>
                  <a:lumOff val="35000"/>
                </a:srgb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algn="ctr" eaLnBrk="1" hangingPunct="1"/>
            <a:endParaRPr lang="zh-CN" altLang="en-US" sz="105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 descr="微信图片_2023051823095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10000" cy="6953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31800" y="956310"/>
            <a:ext cx="4868545" cy="336550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概</a:t>
            </a:r>
            <a:r>
              <a:rPr lang="en-US" altLang="zh-CN" sz="32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2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述：</a:t>
            </a:r>
            <a:endParaRPr lang="zh-CN" altLang="en-US" sz="3200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呼吸系统：由</a:t>
            </a:r>
            <a:r>
              <a:rPr lang="zh-CN" altLang="en-US" b="1">
                <a:solidFill>
                  <a:schemeClr val="tx2"/>
                </a:solidFill>
                <a:latin typeface="+mn-ea"/>
                <a:sym typeface="+mn-ea"/>
              </a:rPr>
              <a:t>呼吸道</a:t>
            </a: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和</a:t>
            </a:r>
            <a:r>
              <a:rPr lang="zh-CN" altLang="en-US" b="1">
                <a:solidFill>
                  <a:schemeClr val="tx2"/>
                </a:solidFill>
                <a:latin typeface="+mn-ea"/>
                <a:sym typeface="+mn-ea"/>
              </a:rPr>
              <a:t>肺</a:t>
            </a: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组成。</a:t>
            </a:r>
            <a:endParaRPr lang="zh-CN" altLang="en-US">
              <a:solidFill>
                <a:schemeClr val="tx2"/>
              </a:solidFill>
              <a:latin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上呼吸道：鼻、咽、喉</a:t>
            </a:r>
            <a:endParaRPr lang="zh-CN" altLang="en-US">
              <a:solidFill>
                <a:schemeClr val="tx2"/>
              </a:solidFill>
              <a:latin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下呼吸道：气管、主支气管及肺内各级支气管</a:t>
            </a:r>
            <a:endParaRPr lang="en-US" altLang="zh-CN" b="1" dirty="0">
              <a:latin typeface="+mn-ea"/>
              <a:cs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呼吸系统主要功能：</a:t>
            </a:r>
            <a:r>
              <a:rPr lang="zh-CN" altLang="en-US" b="1">
                <a:solidFill>
                  <a:schemeClr val="tx2"/>
                </a:solidFill>
                <a:latin typeface="+mn-ea"/>
                <a:sym typeface="+mn-ea"/>
              </a:rPr>
              <a:t>进行气体交换</a:t>
            </a: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。</a:t>
            </a:r>
            <a:endParaRPr lang="zh-CN" altLang="en-US">
              <a:solidFill>
                <a:schemeClr val="tx2"/>
              </a:solidFill>
              <a:latin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50" y="244475"/>
            <a:ext cx="2875915" cy="3345815"/>
          </a:xfrm>
          <a:prstGeom prst="rect">
            <a:avLst/>
          </a:prstGeom>
        </p:spPr>
      </p:pic>
    </p:spTree>
  </p:cSld>
  <p:clrMapOvr>
    <a:masterClrMapping/>
  </p:clrMapOvr>
  <p:transition advTm="299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803" y="1027979"/>
            <a:ext cx="5952995" cy="393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全猪肺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一具（亦可酌情减量）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猪瘦肉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200g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瑶柱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20g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（用刀拍成细丝，冷水浸泡）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白菜干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60g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（冷水浸泡）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陈皮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5g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生姜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30g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（切片，约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片）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sz="2100" b="1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红枣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枚（掰开，连核）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4098" name="Picture 2" descr="http://img.mp.itc.cn/upload/20160816/5cd54f043282498f8ec1f0fb104343b3_th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3862538" y="2854040"/>
            <a:ext cx="2657475" cy="182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材料</a:t>
            </a:r>
            <a:endParaRPr lang="zh-CN" altLang="en-US" sz="27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" name="左箭头标注 2"/>
          <p:cNvSpPr/>
          <p:nvPr>
            <p:custDataLst>
              <p:tags r:id="rId7"/>
            </p:custDataLst>
          </p:nvPr>
        </p:nvSpPr>
        <p:spPr>
          <a:xfrm>
            <a:off x="5454015" y="925830"/>
            <a:ext cx="2932430" cy="1235710"/>
          </a:xfrm>
          <a:prstGeom prst="leftArrowCallou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瑶柱：是扇贝的干制品。具有滋阴补肾、和胃调中功能，能治疗头晕目眩、咽干口渴、虚痨咳血、脾胃虚弱等症状。</a:t>
            </a:r>
            <a:endParaRPr lang="zh-CN" altLang="en-US" sz="1400"/>
          </a:p>
        </p:txBody>
      </p:sp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6718" y="1179195"/>
            <a:ext cx="8415338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猪肺放水龙头中用自来水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反复冲洗</a:t>
            </a:r>
            <a:r>
              <a:rPr lang="en-US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8-10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遍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，切成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大块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（约柠檬大小），用手抓去部分水，然后烧开锅，把猪肺放锅中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炒去水及浮沫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，冲洗干净后倒出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过冷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猪瘦肉切大块，用温开水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焯去血水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，备用；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白菜干约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浸泡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15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分钟，切段如大拇指长；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将上述材料一起连同适量水倒入瓦煲中大火烧开，转小火慢煮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1.5-2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小时，熄火后不要打开煲盖，任其用</a:t>
            </a:r>
            <a:r>
              <a:rPr lang="zh-CN" altLang="zh-CN" sz="21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余热来焖</a:t>
            </a:r>
            <a:r>
              <a:rPr lang="en-US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</a:t>
            </a: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小时，味道更加香醇可口，加盐即可食用。</a:t>
            </a:r>
            <a:endParaRPr lang="zh-CN" altLang="zh-CN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做法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52024" y="224314"/>
            <a:ext cx="6626066" cy="9944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  <a:sym typeface="+mn-ea"/>
              </a:rPr>
              <a:t>介绍几款特色疗法</a:t>
            </a:r>
            <a:endParaRPr lang="zh-CN" altLang="en-US" sz="28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  <a:sym typeface="+mn-ea"/>
            </a:endParaRPr>
          </a:p>
          <a:p>
            <a:endParaRPr lang="zh-CN" altLang="en-US" sz="28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  <a:sym typeface="+mn-ea"/>
            </a:endParaRPr>
          </a:p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1.</a:t>
            </a:r>
            <a:r>
              <a:rPr 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扶助元阳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火龙灸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80365" y="699135"/>
            <a:ext cx="6253480" cy="434149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火龙灸因其操作起来形似火龙、热力持续深广如龙之有力而得名,治疗范围为背部(督脉及足太阳膀胱经)或腹部（任脉）走行处,通过循经点燃艾绒,配合我科秘制温阳药酒,使药力能深入渗透到相应经穴。</a:t>
            </a:r>
            <a:endParaRPr lang="zh-CN" altLang="en-US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【功效】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latin typeface="隶书" panose="02010509060101010101" charset="-122"/>
                <a:ea typeface="隶书" panose="02010509060101010101" charset="-122"/>
                <a:sym typeface="+mn-ea"/>
              </a:rPr>
              <a:t>温经通络、调和脏腑阴阳、强壮元阳、透邪外出等功效,从而达到防病治病、调节人体免疫功能的作用。</a:t>
            </a:r>
            <a:endParaRPr lang="zh-CN" altLang="zh-CN" dirty="0"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【</a:t>
            </a: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适应症</a:t>
            </a: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顽固虚寒类疾病、慢性虚损疼痛性疾病。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015" y="699135"/>
            <a:ext cx="2067560" cy="27565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51865" y="161290"/>
            <a:ext cx="6626225" cy="537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2.</a:t>
            </a:r>
            <a:r>
              <a:rPr 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透邪外出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铜砭刮痧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80365" y="161290"/>
            <a:ext cx="6002655" cy="487934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运用虎符铜砭（黄铜刮痧板），蘸取一定的介质，通过徐而和的手法在人体最佳排毒器官十二皮部进行反复刮动、摩擦，使皮肤局部出现红色粟粒状或暗红色出血点等“出痧”变化。</a:t>
            </a:r>
            <a:endParaRPr lang="zh-CN" altLang="en-US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【功效】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latin typeface="隶书" panose="02010509060101010101" charset="-122"/>
                <a:ea typeface="隶书" panose="02010509060101010101" charset="-122"/>
                <a:sym typeface="+mn-ea"/>
              </a:rPr>
              <a:t>疏通经络、透邪外达，平衡阴阳、调气行血。</a:t>
            </a:r>
            <a:endParaRPr lang="zh-CN" altLang="zh-CN" dirty="0"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【</a:t>
            </a: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适应症</a:t>
            </a: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感冒、头痛、呕吐、腹泻等内科病症，以疼痛为主的外科病症，妇科疾病、五官科、皮肤疾病等。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2" name="图片 9" descr="3026df362f5616497260b6a3478e30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92925" y="360680"/>
            <a:ext cx="1991360" cy="2068195"/>
          </a:xfrm>
          <a:prstGeom prst="rect">
            <a:avLst/>
          </a:prstGeom>
        </p:spPr>
      </p:pic>
      <p:pic>
        <p:nvPicPr>
          <p:cNvPr id="3" name="图片 2" descr="微信图片_202309061730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675" y="2626360"/>
            <a:ext cx="2307590" cy="179641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51865" y="161290"/>
            <a:ext cx="6626225" cy="537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3.</a:t>
            </a:r>
            <a:r>
              <a:rPr 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调和脏腑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平衡火罐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89230" y="199390"/>
            <a:ext cx="6677025" cy="4841240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平衡火罐疗法主要运用闪罐、揉罐、走罐、旋罐、抖罐、振罐等手法，选择与病症相对应的且能达到修复病灶起平衡作用的特定部位，实施熨揉、牵拉、挤压、弹拨等良性刺激。</a:t>
            </a:r>
            <a:endParaRPr lang="zh-CN" altLang="en-US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【功效】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疏通经络、调理脏腑、平衡阴阳，使机体修复到相应平衡状态的中医技术</a:t>
            </a:r>
            <a:r>
              <a:rPr lang="zh-CN" altLang="zh-CN" dirty="0">
                <a:latin typeface="隶书" panose="02010509060101010101" charset="-122"/>
                <a:ea typeface="隶书" panose="02010509060101010101" charset="-122"/>
                <a:sym typeface="+mn-ea"/>
              </a:rPr>
              <a:t>。</a:t>
            </a:r>
            <a:endParaRPr lang="zh-CN" altLang="zh-CN" dirty="0"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【</a:t>
            </a: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适应症</a:t>
            </a: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风、寒、暑、湿等导致的头、背、腰、骶、四肢及关节疼痛症状患者;慢性疲劳综合征、湿气重等偏颇体质患者;亚健康人群体质调理等。</a:t>
            </a: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14" name="图片 14" descr="7921e5900f514859d9b848791ec6d6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51955" y="1188720"/>
            <a:ext cx="2355850" cy="174561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_pic_quater_left_u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0068" cy="542449"/>
          </a:xfrm>
          <a:prstGeom prst="rect">
            <a:avLst/>
          </a:prstGeom>
        </p:spPr>
      </p:pic>
      <p:pic>
        <p:nvPicPr>
          <p:cNvPr id="6" name="图片 5" descr="1_pic_quater_right_dow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03456" y="0"/>
            <a:ext cx="540068" cy="36052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51865" y="161290"/>
            <a:ext cx="6626225" cy="537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4.</a:t>
            </a:r>
            <a:r>
              <a:rPr 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扶正祛邪</a:t>
            </a:r>
            <a:r>
              <a:rPr lang="en-US" altLang="zh-CN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——</a:t>
            </a:r>
            <a:r>
              <a:rPr lang="zh-CN" altLang="en-US" sz="2700" dirty="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穴位贴敷</a:t>
            </a:r>
            <a:endParaRPr lang="zh-CN" altLang="en-US" sz="2700" dirty="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80365" y="135255"/>
            <a:ext cx="6002655" cy="4905375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穴位贴敷是把药物研成细末,用水、姜汁等调成糊状,或用呈凝固状的油脂(如凡士林等)、黄蜡、枣泥制成软膏、丸剂或饼剂,或将中药汤剂熬成膏,通过辨证选方选穴，贴敷穴位或患处以治疗疾病的一种无创痛穴位疗法。最常见的穴位贴敷为三伏贴及三九贴。</a:t>
            </a:r>
            <a:endParaRPr lang="zh-CN" altLang="en-US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【功效】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latin typeface="隶书" panose="02010509060101010101" charset="-122"/>
                <a:ea typeface="隶书" panose="02010509060101010101" charset="-122"/>
                <a:sym typeface="+mn-ea"/>
              </a:rPr>
              <a:t>调和气血、祛除寒邪、增强机体抵抗力。</a:t>
            </a:r>
            <a:endParaRPr lang="zh-CN" altLang="zh-CN" dirty="0"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【</a:t>
            </a:r>
            <a:r>
              <a:rPr lang="zh-CN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适应症</a:t>
            </a:r>
            <a:r>
              <a:rPr lang="en-US" altLang="zh-CN" sz="21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】</a:t>
            </a:r>
            <a:endParaRPr lang="en-US" altLang="zh-CN" sz="21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感冒、咳嗽、哮喘、自汗盗汗、胸痹、不寐、胃脘痛等，或作为日常防病保健。</a:t>
            </a:r>
            <a:endParaRPr lang="zh-CN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4" name="图片 2" descr="826871a8a372f5a83d48ec89953247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3020" y="699135"/>
            <a:ext cx="2484755" cy="1657350"/>
          </a:xfrm>
          <a:prstGeom prst="rect">
            <a:avLst/>
          </a:prstGeom>
        </p:spPr>
      </p:pic>
      <p:pic>
        <p:nvPicPr>
          <p:cNvPr id="9" name="图片 3" descr="15facffeda8da9477b0f54158288fd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83020" y="2631440"/>
            <a:ext cx="2381250" cy="16383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38c033b2731c2370ff7abc55888d5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9161145" cy="5176520"/>
          </a:xfrm>
          <a:prstGeom prst="rect">
            <a:avLst/>
          </a:prstGeom>
        </p:spPr>
      </p:pic>
      <p:pic>
        <p:nvPicPr>
          <p:cNvPr id="19" name="图片 18" descr="C:\Users\王明健\Desktop\微信图片_20220814222417.jpg微信图片_202208142224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1855" y="3716655"/>
            <a:ext cx="666115" cy="6775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56030" y="956310"/>
            <a:ext cx="389255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谢谢聆听</a:t>
            </a:r>
            <a:endParaRPr lang="zh-CN" altLang="en-US" sz="6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91">
        <p:checker/>
      </p:transition>
    </mc:Choice>
    <mc:Fallback>
      <p:transition spd="med" advTm="159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711" y="2500561"/>
            <a:ext cx="2025747" cy="265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微信图片_202305182309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6953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31800" y="786130"/>
            <a:ext cx="8525510" cy="238061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eaLnBrk="1" hangingPunct="1">
              <a:lnSpc>
                <a:spcPct val="150000"/>
              </a:lnSpc>
            </a:pPr>
            <a:r>
              <a:rPr lang="zh-CN" alt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ea"/>
                <a:cs typeface="+mn-ea"/>
                <a:sym typeface="+mn-ea"/>
              </a:rPr>
              <a:t>中医的认识</a:t>
            </a:r>
            <a:endParaRPr lang="zh-CN" altLang="en-US" b="1" dirty="0">
              <a:latin typeface="+mn-ea"/>
              <a:cs typeface="+mn-ea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b="1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b="1" dirty="0">
                <a:latin typeface="+mn-ea"/>
                <a:cs typeface="+mn-ea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肺主气，司呼吸</a:t>
            </a:r>
            <a:r>
              <a:rPr lang="zh-CN" altLang="en-US" b="1" dirty="0">
                <a:latin typeface="+mn-ea"/>
                <a:cs typeface="+mn-ea"/>
                <a:sym typeface="+mn-ea"/>
              </a:rPr>
              <a:t>，主宣发肃降，通调水道。肺主皮毛，开窍于鼻，与大肠相表里。</a:t>
            </a:r>
            <a:endParaRPr lang="zh-CN" altLang="en-US" b="1" dirty="0">
              <a:latin typeface="+mn-ea"/>
              <a:cs typeface="+mn-ea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b="1" dirty="0">
                <a:latin typeface="+mn-ea"/>
                <a:cs typeface="+mn-ea"/>
              </a:rPr>
              <a:t>2</a:t>
            </a:r>
            <a:r>
              <a:rPr lang="zh-CN" altLang="en-US" b="1" dirty="0">
                <a:latin typeface="+mn-ea"/>
                <a:cs typeface="+mn-ea"/>
              </a:rPr>
              <a:t>、故外邪入侵，无论自口鼻而入，或从皮毛而入，均易犯肺而致病；又因肺为娇脏，不耐寒热，无论外感、内伤，抑或他脏病变，均易累及于肺而发病。</a:t>
            </a:r>
            <a:endParaRPr lang="zh-CN" altLang="en-US" b="1" dirty="0">
              <a:latin typeface="+mn-ea"/>
              <a:cs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b="1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b="1" dirty="0">
                <a:latin typeface="+mn-ea"/>
                <a:cs typeface="+mn-ea"/>
                <a:sym typeface="+mn-ea"/>
              </a:rPr>
              <a:t>、肺的病证有虚有实，虚证多为气虚和阴虚；实证则由风、寒、燥、热等邪气侵袭或痰湿阻肺所致。</a:t>
            </a:r>
            <a:endParaRPr lang="zh-CN" altLang="en-US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165" y="3359785"/>
            <a:ext cx="2522855" cy="1682115"/>
          </a:xfrm>
          <a:prstGeom prst="rect">
            <a:avLst/>
          </a:prstGeom>
        </p:spPr>
      </p:pic>
    </p:spTree>
  </p:cSld>
  <p:clrMapOvr>
    <a:masterClrMapping/>
  </p:clrMapOvr>
  <p:transition advTm="2620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6" b="13913"/>
          <a:stretch>
            <a:fillRect/>
          </a:stretch>
        </p:blipFill>
        <p:spPr bwMode="auto">
          <a:xfrm>
            <a:off x="7296275" y="2878653"/>
            <a:ext cx="1847726" cy="226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1800" y="794385"/>
            <a:ext cx="8525510" cy="222377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常见呼吸系统疾病：呼吸道感染（上呼吸道感染、急慢性支气管炎、肺炎等）、肺结核、哮喘、慢性阻塞性肺疾病、慢性肺源性心脏病、肺栓塞、急性呼吸窘迫综合征、呼吸衰竭、</a:t>
            </a: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肺癌等。</a:t>
            </a:r>
            <a:endParaRPr lang="zh-CN" altLang="en-US">
              <a:solidFill>
                <a:schemeClr val="tx2"/>
              </a:solidFill>
              <a:latin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上呼吸道疾病常见症状：鼻塞、流涕、打喷嚏、咽痛、喉咙痛、扁桃体肿大等。</a:t>
            </a:r>
            <a:endParaRPr lang="zh-CN" altLang="en-US">
              <a:solidFill>
                <a:schemeClr val="tx2"/>
              </a:solidFill>
              <a:latin typeface="+mn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+mn-ea"/>
                <a:cs typeface="+mn-ea"/>
                <a:sym typeface="+mn-ea"/>
              </a:rPr>
              <a:t>肺的最常见症状：</a:t>
            </a:r>
            <a:r>
              <a:rPr lang="zh-CN" altLang="en-US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咳、痰、喘</a:t>
            </a:r>
            <a:r>
              <a:rPr lang="zh-CN" altLang="en-US" dirty="0">
                <a:latin typeface="+mn-ea"/>
                <a:cs typeface="+mn-ea"/>
                <a:sym typeface="+mn-ea"/>
              </a:rPr>
              <a:t>。</a:t>
            </a:r>
            <a:endParaRPr lang="zh-CN" altLang="en-US">
              <a:solidFill>
                <a:schemeClr val="tx2"/>
              </a:solidFill>
              <a:latin typeface="+mn-ea"/>
              <a:sym typeface="+mn-ea"/>
            </a:endParaRPr>
          </a:p>
          <a:p>
            <a:pPr algn="l"/>
            <a:endParaRPr lang="zh-CN" altLang="en-US">
              <a:solidFill>
                <a:schemeClr val="tx2"/>
              </a:solidFill>
              <a:latin typeface="+mn-ea"/>
              <a:sym typeface="+mn-ea"/>
            </a:endParaRPr>
          </a:p>
        </p:txBody>
      </p:sp>
      <p:pic>
        <p:nvPicPr>
          <p:cNvPr id="2" name="图片 1" descr="微信图片_202305182309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695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105" y="3078480"/>
            <a:ext cx="3074035" cy="18878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65" y="3000375"/>
            <a:ext cx="2933065" cy="1965960"/>
          </a:xfrm>
          <a:prstGeom prst="rect">
            <a:avLst/>
          </a:prstGeom>
        </p:spPr>
      </p:pic>
    </p:spTree>
  </p:cSld>
  <p:clrMapOvr>
    <a:masterClrMapping/>
  </p:clrMapOvr>
  <p:transition advTm="982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49"/>
          <p:cNvSpPr txBox="1">
            <a:spLocks noChangeArrowheads="1"/>
          </p:cNvSpPr>
          <p:nvPr/>
        </p:nvSpPr>
        <p:spPr bwMode="auto">
          <a:xfrm>
            <a:off x="719158" y="3590289"/>
            <a:ext cx="2171696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endParaRPr lang="en-US" altLang="zh-CN" sz="1050" kern="0" dirty="0">
              <a:solidFill>
                <a:srgbClr val="000000">
                  <a:lumMod val="65000"/>
                  <a:lumOff val="35000"/>
                </a:srgb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algn="ctr" eaLnBrk="1" hangingPunct="1"/>
            <a:endParaRPr lang="zh-CN" altLang="en-US" sz="1050" dirty="0"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图片 2" descr="微信图片_2023051823095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10000" cy="6953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25" y="1141095"/>
            <a:ext cx="4168775" cy="3335655"/>
          </a:xfrm>
          <a:prstGeom prst="rect">
            <a:avLst/>
          </a:prstGeom>
        </p:spPr>
      </p:pic>
      <p:sp>
        <p:nvSpPr>
          <p:cNvPr id="4" name="左箭头标注 3"/>
          <p:cNvSpPr/>
          <p:nvPr/>
        </p:nvSpPr>
        <p:spPr>
          <a:xfrm>
            <a:off x="6367145" y="1060450"/>
            <a:ext cx="1720215" cy="1744980"/>
          </a:xfrm>
          <a:prstGeom prst="leftArrow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文行楷" panose="02010800040101010101" pitchFamily="2" charset="-122"/>
                <a:ea typeface="华文行楷" panose="02010800040101010101" pitchFamily="2" charset="-122"/>
              </a:rPr>
              <a:t>冬季呼吸道疾病如何防治？</a:t>
            </a:r>
            <a:endParaRPr lang="zh-CN" altLang="en-US" sz="20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advTm="2995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-13057" y="3035767"/>
            <a:ext cx="9157057" cy="19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70" y="179070"/>
            <a:ext cx="6311265" cy="4656455"/>
          </a:xfrm>
          <a:prstGeom prst="rect">
            <a:avLst/>
          </a:prstGeom>
        </p:spPr>
      </p:pic>
    </p:spTree>
  </p:cSld>
  <p:clrMapOvr>
    <a:masterClrMapping/>
  </p:clrMapOvr>
  <p:transition advTm="2387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/>
          <p:cNvPicPr>
            <a:picLocks noChangeAspect="1"/>
          </p:cNvPicPr>
          <p:nvPr/>
        </p:nvPicPr>
        <p:blipFill>
          <a:blip r:embed="rId1" cstate="email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5042" y="2627090"/>
            <a:ext cx="3558959" cy="25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690" y="675640"/>
            <a:ext cx="3235960" cy="3324860"/>
          </a:xfrm>
          <a:prstGeom prst="rect">
            <a:avLst/>
          </a:prstGeom>
        </p:spPr>
      </p:pic>
    </p:spTree>
  </p:cSld>
  <p:clrMapOvr>
    <a:masterClrMapping/>
  </p:clrMapOvr>
  <p:transition advTm="1451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/>
          <p:cNvPicPr>
            <a:picLocks noChangeAspect="1"/>
          </p:cNvPicPr>
          <p:nvPr/>
        </p:nvPicPr>
        <p:blipFill>
          <a:blip r:embed="rId1" cstate="email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5042" y="2627725"/>
            <a:ext cx="3558959" cy="25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微信图片_202305182309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695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" r="8120" b="19296"/>
          <a:stretch>
            <a:fillRect/>
          </a:stretch>
        </p:blipFill>
        <p:spPr>
          <a:xfrm>
            <a:off x="1466850" y="238125"/>
            <a:ext cx="5706110" cy="4667250"/>
          </a:xfrm>
          <a:prstGeom prst="rect">
            <a:avLst/>
          </a:prstGeom>
        </p:spPr>
      </p:pic>
      <p:sp>
        <p:nvSpPr>
          <p:cNvPr id="6" name="流程图: 联系 5"/>
          <p:cNvSpPr/>
          <p:nvPr/>
        </p:nvSpPr>
        <p:spPr>
          <a:xfrm>
            <a:off x="4110990" y="3354705"/>
            <a:ext cx="645160" cy="141414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燕尾形箭头 10"/>
          <p:cNvSpPr/>
          <p:nvPr/>
        </p:nvSpPr>
        <p:spPr>
          <a:xfrm>
            <a:off x="538480" y="1307465"/>
            <a:ext cx="1758950" cy="1346200"/>
          </a:xfrm>
          <a:prstGeom prst="notched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中医经典病房有办法！</a:t>
            </a:r>
            <a:endParaRPr lang="zh-CN" altLang="en-US" sz="1600"/>
          </a:p>
        </p:txBody>
      </p:sp>
    </p:spTree>
  </p:cSld>
  <p:clrMapOvr>
    <a:masterClrMapping/>
  </p:clrMapOvr>
  <p:transition advTm="1451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4632961"/>
            <a:ext cx="9144000" cy="986402"/>
          </a:xfrm>
          <a:prstGeom prst="rect">
            <a:avLst/>
          </a:prstGeom>
        </p:spPr>
      </p:pic>
      <p:sp>
        <p:nvSpPr>
          <p:cNvPr id="40962" name="TextBox 3"/>
          <p:cNvSpPr txBox="1"/>
          <p:nvPr/>
        </p:nvSpPr>
        <p:spPr>
          <a:xfrm>
            <a:off x="3330047" y="4299582"/>
            <a:ext cx="364998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zh-CN" altLang="en-US" sz="2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方药为主，中医特色疗法为辅</a:t>
            </a:r>
            <a:endParaRPr lang="zh-CN" altLang="en-US" sz="21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63" name="TextBox 7"/>
          <p:cNvSpPr txBox="1"/>
          <p:nvPr/>
        </p:nvSpPr>
        <p:spPr>
          <a:xfrm>
            <a:off x="203620" y="1329559"/>
            <a:ext cx="1859280" cy="5988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zh-CN" altLang="en-US" sz="3300" b="1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重用经方</a:t>
            </a:r>
            <a:endParaRPr lang="zh-CN" altLang="en-US" sz="3300" b="1" u="sng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64" name="TextBox 12"/>
          <p:cNvSpPr txBox="1"/>
          <p:nvPr>
            <p:custDataLst>
              <p:tags r:id="rId3"/>
            </p:custDataLst>
          </p:nvPr>
        </p:nvSpPr>
        <p:spPr>
          <a:xfrm>
            <a:off x="2573496" y="1329559"/>
            <a:ext cx="1004609" cy="1026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35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超过</a:t>
            </a:r>
            <a:r>
              <a:rPr lang="en-US" altLang="zh-CN" sz="135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90%</a:t>
            </a:r>
            <a:endParaRPr lang="en-US" altLang="zh-CN" sz="135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eaLnBrk="0" hangingPunct="0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35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经典煎服法</a:t>
            </a:r>
            <a:endParaRPr lang="zh-CN" altLang="en-US" sz="135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965" name="TextBox 15"/>
          <p:cNvSpPr txBox="1"/>
          <p:nvPr/>
        </p:nvSpPr>
        <p:spPr>
          <a:xfrm>
            <a:off x="90542" y="2790050"/>
            <a:ext cx="22402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zh-CN" altLang="en-US" sz="2700" b="1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中医特色疗法</a:t>
            </a:r>
            <a:endParaRPr lang="zh-CN" altLang="en-US" sz="2700" b="1" u="sng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66" name="TextBox 16"/>
          <p:cNvSpPr txBox="1"/>
          <p:nvPr/>
        </p:nvSpPr>
        <p:spPr>
          <a:xfrm>
            <a:off x="865424" y="2022311"/>
            <a:ext cx="661670" cy="8528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buFont typeface="Arial" panose="020B0604020202020204" pitchFamily="34" charset="0"/>
            </a:pPr>
            <a:r>
              <a:rPr lang="en-US" altLang="zh-CN" sz="49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en-US" altLang="zh-CN" sz="495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967" name="TextBox 17"/>
          <p:cNvSpPr txBox="1"/>
          <p:nvPr>
            <p:custDataLst>
              <p:tags r:id="rId4"/>
            </p:custDataLst>
          </p:nvPr>
        </p:nvSpPr>
        <p:spPr>
          <a:xfrm>
            <a:off x="2358053" y="2790050"/>
            <a:ext cx="1523577" cy="1026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35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集合全国名家经验</a:t>
            </a:r>
            <a:r>
              <a:rPr lang="en-US" altLang="zh-CN" sz="135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35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余种特色疗法</a:t>
            </a:r>
            <a:endParaRPr lang="zh-CN" altLang="en-US" sz="135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20" name="图片 2" descr="C:\Users\王明健\Desktop\患者资料\微信图片_20230906171142.jpg微信图片_20230906171142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376636" y="578644"/>
            <a:ext cx="1586865" cy="11453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3" descr="C:\Users\王明健\Desktop\患者资料\微信图片_20230914233610.jpg微信图片_20230914233610"/>
          <p:cNvPicPr/>
          <p:nvPr/>
        </p:nvPicPr>
        <p:blipFill>
          <a:blip r:embed="rId6">
            <a:lum bright="18000" contrast="24000"/>
          </a:blip>
          <a:srcRect t="3984" b="3984"/>
          <a:stretch>
            <a:fillRect/>
          </a:stretch>
        </p:blipFill>
        <p:spPr>
          <a:xfrm>
            <a:off x="3881630" y="573246"/>
            <a:ext cx="1685457" cy="11641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图片 7" descr="C:\Users\王明健\Desktop\患者资料\微信图片_20230906171624.jpg微信图片_20230906171624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919972" y="1762112"/>
            <a:ext cx="1608773" cy="11641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图片 12"/>
          <p:cNvPicPr/>
          <p:nvPr/>
        </p:nvPicPr>
        <p:blipFill>
          <a:blip r:embed="rId8"/>
          <a:stretch>
            <a:fillRect/>
          </a:stretch>
        </p:blipFill>
        <p:spPr>
          <a:xfrm>
            <a:off x="7286625" y="2981801"/>
            <a:ext cx="1685449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图片 14" descr="C:\Users\王明健\Desktop\患者资料\微信图片_20230906173023.jpg微信图片_20230906173023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7363301" y="1745456"/>
            <a:ext cx="1576864" cy="11853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" name="图片 16" descr="C:\Users\王明健\Desktop\患者资料\微信图片_20230906172140.jpg微信图片_20230906172140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5656421" y="573405"/>
            <a:ext cx="1630204" cy="11415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8" name="图片 18" descr="C:\Users\王明健\Desktop\患者资料\微信图片_20230906173034.jpg微信图片_20230906173034"/>
          <p:cNvPicPr/>
          <p:nvPr/>
        </p:nvPicPr>
        <p:blipFill>
          <a:blip r:embed="rId11">
            <a:lum bright="12000" contrast="12000"/>
          </a:blip>
          <a:srcRect/>
          <a:stretch>
            <a:fillRect/>
          </a:stretch>
        </p:blipFill>
        <p:spPr>
          <a:xfrm>
            <a:off x="5656421" y="2974181"/>
            <a:ext cx="1522571" cy="1160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9" name="图片 20" descr="C:\Users\王明健\Desktop\患者资料\微信图片_20230902205704.jpg微信图片_20230902205704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3881438" y="2951321"/>
            <a:ext cx="1685449" cy="11301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\Users\王明健\Desktop\科室风采\微信图片_20230902203657.jpg微信图片_2023090220365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36895" y="1737360"/>
            <a:ext cx="1618298" cy="12144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905454" y="248481"/>
            <a:ext cx="1167130" cy="379095"/>
          </a:xfrm>
          <a:prstGeom prst="rect">
            <a:avLst/>
          </a:prstGeom>
        </p:spPr>
        <p:txBody>
          <a:bodyPr vert="horz" wrap="none" lIns="68560" tIns="34281" rIns="68560" bIns="34281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25" b="0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治疗方法</a:t>
            </a:r>
            <a:endParaRPr kumimoji="0" lang="zh-CN" altLang="en-US" sz="2025" b="0" i="0" u="none" strike="noStrike" kern="1200" cap="none" spc="0" normalizeH="0" baseline="0" noProof="0" dirty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custDataLst>
      <p:tags r:id="rId15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12.xml><?xml version="1.0" encoding="utf-8"?>
<p:tagLst xmlns:p="http://schemas.openxmlformats.org/presentationml/2006/main">
  <p:tag name="KSO_WM_SLIDE_BACKGROUND_TYPE" val="general"/>
  <p:tag name="KSO_WM_UNIT_TYPE" val="i"/>
</p:tagLst>
</file>

<file path=ppt/tags/tag13.xml><?xml version="1.0" encoding="utf-8"?>
<p:tagLst xmlns:p="http://schemas.openxmlformats.org/presentationml/2006/main">
  <p:tag name="KSO_WM_SLIDE_BACKGROUND_TYPE" val="general"/>
  <p:tag name="KSO_WM_UNIT_TYPE" val="i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5.xml><?xml version="1.0" encoding="utf-8"?>
<p:tagLst xmlns:p="http://schemas.openxmlformats.org/presentationml/2006/main">
  <p:tag name="KSO_WM_SLIDE_BACKGROUND_TYPE" val="general"/>
</p:tagLst>
</file>

<file path=ppt/tags/tag16.xml><?xml version="1.0" encoding="utf-8"?>
<p:tagLst xmlns:p="http://schemas.openxmlformats.org/presentationml/2006/main">
  <p:tag name="KSO_WM_SLIDE_BACKGROUND_TYPE" val="general"/>
  <p:tag name="KSO_WM_UNIT_TYPE" val="i"/>
</p:tagLst>
</file>

<file path=ppt/tags/tag17.xml><?xml version="1.0" encoding="utf-8"?>
<p:tagLst xmlns:p="http://schemas.openxmlformats.org/presentationml/2006/main">
  <p:tag name="KSO_WM_SLIDE_BACKGROUND_TYPE" val="general"/>
  <p:tag name="KSO_WM_UNIT_TYPE" val="i"/>
</p:tagLst>
</file>

<file path=ppt/tags/tag1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SLIDE_BACKGROUND_TYPE" val="general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LIDE_BACKGROUND_TYPE" val="general"/>
  <p:tag name="KSO_WM_UNIT_TYPE" val="i"/>
</p:tagLst>
</file>

<file path=ppt/tags/tag21.xml><?xml version="1.0" encoding="utf-8"?>
<p:tagLst xmlns:p="http://schemas.openxmlformats.org/presentationml/2006/main">
  <p:tag name="KSO_WM_SLIDE_BACKGROUND_TYPE" val="general"/>
  <p:tag name="KSO_WM_UNIT_TYPE" val="i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SLIDE_BACKGROUND_TYPE" val="general"/>
</p:tagLst>
</file>

<file path=ppt/tags/tag24.xml><?xml version="1.0" encoding="utf-8"?>
<p:tagLst xmlns:p="http://schemas.openxmlformats.org/presentationml/2006/main">
  <p:tag name="KSO_WM_SLIDE_BACKGROUND_TYPE" val="general"/>
  <p:tag name="KSO_WM_UNIT_TYPE" val="i"/>
</p:tagLst>
</file>

<file path=ppt/tags/tag25.xml><?xml version="1.0" encoding="utf-8"?>
<p:tagLst xmlns:p="http://schemas.openxmlformats.org/presentationml/2006/main">
  <p:tag name="KSO_WM_SLIDE_BACKGROUND_TYPE" val="general"/>
  <p:tag name="KSO_WM_UNIT_TYPE" val="i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SLIDE_BACKGROUND_TYPE" val="general"/>
</p:tagLst>
</file>

<file path=ppt/tags/tag28.xml><?xml version="1.0" encoding="utf-8"?>
<p:tagLst xmlns:p="http://schemas.openxmlformats.org/presentationml/2006/main">
  <p:tag name="KSO_WM_SLIDE_BACKGROUND_TYPE" val="general"/>
  <p:tag name="KSO_WM_UNIT_TYPE" val="i"/>
</p:tagLst>
</file>

<file path=ppt/tags/tag29.xml><?xml version="1.0" encoding="utf-8"?>
<p:tagLst xmlns:p="http://schemas.openxmlformats.org/presentationml/2006/main">
  <p:tag name="KSO_WM_SLIDE_BACKGROUND_TYPE" val="general"/>
  <p:tag name="KSO_WM_UNIT_TYPE" val="i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SLIDE_BACKGROUND_TYPE" val="general"/>
</p:tagLst>
</file>

<file path=ppt/tags/tag32.xml><?xml version="1.0" encoding="utf-8"?>
<p:tagLst xmlns:p="http://schemas.openxmlformats.org/presentationml/2006/main">
  <p:tag name="KSO_WM_SLIDE_BACKGROUND_TYPE" val="general"/>
  <p:tag name="KSO_WM_UNIT_TYPE" val="i"/>
</p:tagLst>
</file>

<file path=ppt/tags/tag33.xml><?xml version="1.0" encoding="utf-8"?>
<p:tagLst xmlns:p="http://schemas.openxmlformats.org/presentationml/2006/main">
  <p:tag name="KSO_WM_SLIDE_BACKGROUND_TYPE" val="general"/>
  <p:tag name="KSO_WM_UNIT_TYPE" val="i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SLIDE_BACKGROUND_TYPE" val="general"/>
</p:tagLst>
</file>

<file path=ppt/tags/tag36.xml><?xml version="1.0" encoding="utf-8"?>
<p:tagLst xmlns:p="http://schemas.openxmlformats.org/presentationml/2006/main">
  <p:tag name="KSO_WM_SLIDE_BACKGROUND_TYPE" val="general"/>
  <p:tag name="KSO_WM_UNIT_TYPE" val="i"/>
</p:tagLst>
</file>

<file path=ppt/tags/tag37.xml><?xml version="1.0" encoding="utf-8"?>
<p:tagLst xmlns:p="http://schemas.openxmlformats.org/presentationml/2006/main">
  <p:tag name="KSO_WM_SLIDE_BACKGROUND_TYPE" val="general"/>
  <p:tag name="KSO_WM_UNIT_TYPE" val="i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SLIDE_BACKGROUND_TYPE" val="genera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SLIDE_BACKGROUND_TYPE" val="general"/>
  <p:tag name="KSO_WM_UNIT_TYPE" val="i"/>
</p:tagLst>
</file>

<file path=ppt/tags/tag41.xml><?xml version="1.0" encoding="utf-8"?>
<p:tagLst xmlns:p="http://schemas.openxmlformats.org/presentationml/2006/main">
  <p:tag name="KSO_WM_SLIDE_BACKGROUND_TYPE" val="general"/>
  <p:tag name="KSO_WM_UNIT_TYPE" val="i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SLIDE_BACKGROUND_TYPE" val="general"/>
</p:tagLst>
</file>

<file path=ppt/tags/tag44.xml><?xml version="1.0" encoding="utf-8"?>
<p:tagLst xmlns:p="http://schemas.openxmlformats.org/presentationml/2006/main">
  <p:tag name="KSO_WM_SLIDE_BACKGROUND_TYPE" val="general"/>
  <p:tag name="KSO_WM_UNIT_TYPE" val="i"/>
</p:tagLst>
</file>

<file path=ppt/tags/tag45.xml><?xml version="1.0" encoding="utf-8"?>
<p:tagLst xmlns:p="http://schemas.openxmlformats.org/presentationml/2006/main">
  <p:tag name="KSO_WM_SLIDE_BACKGROUND_TYPE" val="general"/>
  <p:tag name="KSO_WM_UNIT_TYPE" val="i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SLIDE_BACKGROUND_TYPE" val="general"/>
</p:tagLst>
</file>

<file path=ppt/tags/tag48.xml><?xml version="1.0" encoding="utf-8"?>
<p:tagLst xmlns:p="http://schemas.openxmlformats.org/presentationml/2006/main">
  <p:tag name="KSO_WM_SLIDE_BACKGROUND_TYPE" val="general"/>
  <p:tag name="KSO_WM_UNIT_TYPE" val="i"/>
</p:tagLst>
</file>

<file path=ppt/tags/tag49.xml><?xml version="1.0" encoding="utf-8"?>
<p:tagLst xmlns:p="http://schemas.openxmlformats.org/presentationml/2006/main">
  <p:tag name="KSO_WM_SLIDE_BACKGROUND_TYPE" val="general"/>
  <p:tag name="KSO_WM_UNIT_TYPE" val="i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SLIDE_BACKGROUND_TYPE" val="general"/>
</p:tagLst>
</file>

<file path=ppt/tags/tag52.xml><?xml version="1.0" encoding="utf-8"?>
<p:tagLst xmlns:p="http://schemas.openxmlformats.org/presentationml/2006/main">
  <p:tag name="KSO_WM_SLIDE_BACKGROUND_TYPE" val="general"/>
  <p:tag name="KSO_WM_UNIT_TYPE" val="i"/>
</p:tagLst>
</file>

<file path=ppt/tags/tag53.xml><?xml version="1.0" encoding="utf-8"?>
<p:tagLst xmlns:p="http://schemas.openxmlformats.org/presentationml/2006/main">
  <p:tag name="KSO_WM_SLIDE_BACKGROUND_TYPE" val="general"/>
  <p:tag name="KSO_WM_UNIT_TYPE" val="i"/>
</p:tagLst>
</file>

<file path=ppt/tags/tag5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SLIDE_BACKGROUND_TYPE" val="general"/>
</p:tagLst>
</file>

<file path=ppt/tags/tag57.xml><?xml version="1.0" encoding="utf-8"?>
<p:tagLst xmlns:p="http://schemas.openxmlformats.org/presentationml/2006/main">
  <p:tag name="KSO_WM_SLIDE_BACKGROUND_TYPE" val="general"/>
  <p:tag name="KSO_WM_UNIT_TYPE" val="i"/>
</p:tagLst>
</file>

<file path=ppt/tags/tag58.xml><?xml version="1.0" encoding="utf-8"?>
<p:tagLst xmlns:p="http://schemas.openxmlformats.org/presentationml/2006/main">
  <p:tag name="KSO_WM_SLIDE_BACKGROUND_TYPE" val="general"/>
  <p:tag name="KSO_WM_UNIT_TYPE" val="i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LIDE_BACKGROUND_TYPE" val="general"/>
</p:tagLst>
</file>

<file path=ppt/tags/tag61.xml><?xml version="1.0" encoding="utf-8"?>
<p:tagLst xmlns:p="http://schemas.openxmlformats.org/presentationml/2006/main">
  <p:tag name="KSO_WM_SLIDE_BACKGROUND_TYPE" val="general"/>
  <p:tag name="KSO_WM_UNIT_TYPE" val="i"/>
</p:tagLst>
</file>

<file path=ppt/tags/tag62.xml><?xml version="1.0" encoding="utf-8"?>
<p:tagLst xmlns:p="http://schemas.openxmlformats.org/presentationml/2006/main">
  <p:tag name="KSO_WM_SLIDE_BACKGROUND_TYPE" val="general"/>
  <p:tag name="KSO_WM_UNIT_TYPE" val="i"/>
</p:tagLst>
</file>

<file path=ppt/tags/tag6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LIDE_BACKGROUND_TYPE" val="general"/>
</p:tagLst>
</file>

<file path=ppt/tags/tag66.xml><?xml version="1.0" encoding="utf-8"?>
<p:tagLst xmlns:p="http://schemas.openxmlformats.org/presentationml/2006/main">
  <p:tag name="KSO_WM_SLIDE_BACKGROUND_TYPE" val="general"/>
  <p:tag name="KSO_WM_UNIT_TYPE" val="i"/>
</p:tagLst>
</file>

<file path=ppt/tags/tag67.xml><?xml version="1.0" encoding="utf-8"?>
<p:tagLst xmlns:p="http://schemas.openxmlformats.org/presentationml/2006/main">
  <p:tag name="KSO_WM_SLIDE_BACKGROUND_TYPE" val="general"/>
  <p:tag name="KSO_WM_UNIT_TYPE" val="i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LIDE_BACKGROUND_TYPE" val="general"/>
</p:tagLst>
</file>

<file path=ppt/tags/tag72.xml><?xml version="1.0" encoding="utf-8"?>
<p:tagLst xmlns:p="http://schemas.openxmlformats.org/presentationml/2006/main">
  <p:tag name="KSO_WM_SLIDE_BACKGROUND_TYPE" val="general"/>
  <p:tag name="KSO_WM_UNIT_TYPE" val="i"/>
</p:tagLst>
</file>

<file path=ppt/tags/tag73.xml><?xml version="1.0" encoding="utf-8"?>
<p:tagLst xmlns:p="http://schemas.openxmlformats.org/presentationml/2006/main">
  <p:tag name="KSO_WM_SLIDE_BACKGROUND_TYPE" val="general"/>
  <p:tag name="KSO_WM_UNIT_TYPE" val="i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LIDE_BACKGROUND_TYPE" val="general"/>
</p:tagLst>
</file>

<file path=ppt/tags/tag78.xml><?xml version="1.0" encoding="utf-8"?>
<p:tagLst xmlns:p="http://schemas.openxmlformats.org/presentationml/2006/main">
  <p:tag name="KSO_WM_SLIDE_BACKGROUND_TYPE" val="general"/>
  <p:tag name="KSO_WM_UNIT_TYPE" val="i"/>
</p:tagLst>
</file>

<file path=ppt/tags/tag79.xml><?xml version="1.0" encoding="utf-8"?>
<p:tagLst xmlns:p="http://schemas.openxmlformats.org/presentationml/2006/main">
  <p:tag name="KSO_WM_SLIDE_BACKGROUND_TYPE" val="general"/>
  <p:tag name="KSO_WM_UNIT_TYPE" val="i"/>
</p:tagLst>
</file>

<file path=ppt/tags/tag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SLIDE_BACKGROUND_TYPE" val="general"/>
</p:tagLst>
</file>

<file path=ppt/tags/tag85.xml><?xml version="1.0" encoding="utf-8"?>
<p:tagLst xmlns:p="http://schemas.openxmlformats.org/presentationml/2006/main">
  <p:tag name="COMMONDATA" val="eyJoZGlkIjoiZGE2Mjg2YTZkZTMyMTYwY2M1OTQ5YzJlN2MyYmRjOGEifQ=="/>
  <p:tag name="KSO_WPP_MARK_KEY" val="9e5e579b-db0e-41f2-86f3-6eac07cf030f"/>
</p:tagLst>
</file>

<file path=ppt/tags/tag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2502</Words>
  <Application>WPS 演示</Application>
  <PresentationFormat>全屏显示(16:9)</PresentationFormat>
  <Paragraphs>192</Paragraphs>
  <Slides>26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Lato Regular</vt:lpstr>
      <vt:lpstr>Segoe Print</vt:lpstr>
      <vt:lpstr>Lato Hairline</vt:lpstr>
      <vt:lpstr>Lato Light</vt:lpstr>
      <vt:lpstr>华文隶书</vt:lpstr>
      <vt:lpstr>华文行楷</vt:lpstr>
      <vt:lpstr>Calibri</vt:lpstr>
      <vt:lpstr>隶书</vt:lpstr>
      <vt:lpstr>华文新魏</vt:lpstr>
      <vt:lpstr>微软雅黑</vt:lpstr>
      <vt:lpstr>Arial Unicode MS</vt:lpstr>
      <vt:lpstr>Calibri Light</vt:lpstr>
      <vt:lpstr>华文仿宋</vt:lpstr>
      <vt:lpstr>仿宋</vt:lpstr>
      <vt:lpstr>华文细黑</vt:lpstr>
      <vt:lpstr>华文琥珀</vt:lpstr>
      <vt:lpstr>华文楷体</vt:lpstr>
      <vt:lpstr>楷体</vt:lpstr>
      <vt:lpstr>Wingdings</vt:lpstr>
      <vt:lpstr>新宋体</vt:lpstr>
      <vt:lpstr>方正姚体</vt:lpstr>
      <vt:lpstr>方正舒体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知柏</cp:lastModifiedBy>
  <cp:revision>58</cp:revision>
  <dcterms:created xsi:type="dcterms:W3CDTF">2017-07-25T02:42:00Z</dcterms:created>
  <dcterms:modified xsi:type="dcterms:W3CDTF">2023-12-21T14:14:27Z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C3D8331D56D5416EAFBC624B13135FA9</vt:lpwstr>
  </property>
</Properties>
</file>