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3"/>
  </p:sldMasterIdLst>
  <p:notesMasterIdLst>
    <p:notesMasterId r:id="rId22"/>
  </p:notesMasterIdLst>
  <p:sldIdLst>
    <p:sldId id="256" r:id="rId4"/>
    <p:sldId id="277" r:id="rId5"/>
    <p:sldId id="381" r:id="rId6"/>
    <p:sldId id="337" r:id="rId7"/>
    <p:sldId id="338" r:id="rId8"/>
    <p:sldId id="339" r:id="rId9"/>
    <p:sldId id="312" r:id="rId10"/>
    <p:sldId id="313" r:id="rId11"/>
    <p:sldId id="334" r:id="rId12"/>
    <p:sldId id="317" r:id="rId13"/>
    <p:sldId id="340" r:id="rId14"/>
    <p:sldId id="341" r:id="rId15"/>
    <p:sldId id="342" r:id="rId16"/>
    <p:sldId id="343" r:id="rId17"/>
    <p:sldId id="344" r:id="rId18"/>
    <p:sldId id="345" r:id="rId19"/>
    <p:sldId id="323" r:id="rId20"/>
    <p:sldId id="324" r:id="rId21"/>
    <p:sldId id="325" r:id="rId23"/>
    <p:sldId id="346" r:id="rId24"/>
    <p:sldId id="347" r:id="rId25"/>
    <p:sldId id="304" r:id="rId26"/>
    <p:sldId id="348" r:id="rId27"/>
    <p:sldId id="349" r:id="rId28"/>
    <p:sldId id="350" r:id="rId29"/>
    <p:sldId id="306" r:id="rId30"/>
    <p:sldId id="351" r:id="rId31"/>
    <p:sldId id="352" r:id="rId32"/>
    <p:sldId id="308" r:id="rId33"/>
    <p:sldId id="353" r:id="rId34"/>
    <p:sldId id="354" r:id="rId35"/>
    <p:sldId id="311" r:id="rId36"/>
    <p:sldId id="331" r:id="rId37"/>
    <p:sldId id="332" r:id="rId38"/>
    <p:sldId id="356" r:id="rId39"/>
    <p:sldId id="357" r:id="rId40"/>
    <p:sldId id="335" r:id="rId41"/>
    <p:sldId id="383" r:id="rId42"/>
    <p:sldId id="384" r:id="rId43"/>
    <p:sldId id="359" r:id="rId44"/>
    <p:sldId id="360" r:id="rId45"/>
    <p:sldId id="299" r:id="rId46"/>
    <p:sldId id="362" r:id="rId47"/>
  </p:sldIdLst>
  <p:sldSz cx="12192000" cy="6858000"/>
  <p:notesSz cx="6858000" cy="9144000"/>
  <p:embeddedFontLst>
    <p:embeddedFont>
      <p:font typeface="微软雅黑" panose="020B0503020204020204" pitchFamily="34" charset="-122"/>
      <p:regular r:id="rId51"/>
    </p:embeddedFont>
    <p:embeddedFont>
      <p:font typeface="Wingdings 2" panose="05020102010507070707"/>
      <p:regular r:id="rId52"/>
    </p:embeddedFont>
    <p:embeddedFont>
      <p:font typeface="等线 Light" panose="02010600030101010101" charset="-122"/>
      <p:regular r:id="rId53"/>
    </p:embeddedFont>
    <p:embeddedFont>
      <p:font typeface="等线" panose="02010600030101010101" charset="-122"/>
      <p:regular r:id="rId54"/>
    </p:embeddedFont>
  </p:embeddedFontLst>
  <p:custDataLst>
    <p:tags r:id="rId5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9F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76" autoAdjust="0"/>
    <p:restoredTop sz="94655" autoAdjust="0"/>
  </p:normalViewPr>
  <p:slideViewPr>
    <p:cSldViewPr snapToGrid="0">
      <p:cViewPr varScale="1">
        <p:scale>
          <a:sx n="68" d="100"/>
          <a:sy n="68" d="100"/>
        </p:scale>
        <p:origin x="90" y="6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5" Type="http://schemas.openxmlformats.org/officeDocument/2006/relationships/tags" Target="tags/tag53.xml"/><Relationship Id="rId54" Type="http://schemas.openxmlformats.org/officeDocument/2006/relationships/font" Target="fonts/font4.fntdata"/><Relationship Id="rId53" Type="http://schemas.openxmlformats.org/officeDocument/2006/relationships/font" Target="fonts/font3.fntdata"/><Relationship Id="rId52" Type="http://schemas.openxmlformats.org/officeDocument/2006/relationships/font" Target="fonts/font2.fntdata"/><Relationship Id="rId51" Type="http://schemas.openxmlformats.org/officeDocument/2006/relationships/font" Target="fonts/font1.fntdata"/><Relationship Id="rId50" Type="http://schemas.openxmlformats.org/officeDocument/2006/relationships/tableStyles" Target="tableStyles.xml"/><Relationship Id="rId5" Type="http://schemas.openxmlformats.org/officeDocument/2006/relationships/slide" Target="slides/slide2.xml"/><Relationship Id="rId49" Type="http://schemas.openxmlformats.org/officeDocument/2006/relationships/viewProps" Target="viewProps.xml"/><Relationship Id="rId48" Type="http://schemas.openxmlformats.org/officeDocument/2006/relationships/presProps" Target="presProps.xml"/><Relationship Id="rId47" Type="http://schemas.openxmlformats.org/officeDocument/2006/relationships/slide" Target="slides/slide43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0" Type="http://schemas.openxmlformats.org/officeDocument/2006/relationships/slide" Target="slides/slide36.xml"/><Relationship Id="rId4" Type="http://schemas.openxmlformats.org/officeDocument/2006/relationships/slide" Target="slides/slide1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notesMaster" Target="notesMasters/notesMaster1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EDD2A8-1C49-4442-A68D-8CD4862218C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F0A0FC-8B38-49D5-A012-E78ABDE2174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10CD7BE-D155-4811-87D5-3CAB84A47B46}" type="datetime6">
              <a:rPr lang="zh-CN" altLang="en-US" smtClean="0"/>
            </a:fld>
            <a:endParaRPr 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E61351F-DBB1-4664-ADA9-83BC7CB8848D}" type="slidenum">
              <a:rPr lang="en-US" altLang="zh-CN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571D7F7C-E70B-4642-918F-89554E75AE39}" type="datetime6">
              <a:rPr lang="zh-CN" altLang="en-US" smtClean="0"/>
            </a:fld>
            <a:endParaRPr 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E61351F-DBB1-4664-ADA9-83BC7CB8848D}" type="slidenum">
              <a:rPr lang="en-US" altLang="zh-CN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571D7F7C-E70B-4642-918F-89554E75AE39}" type="datetime6">
              <a:rPr lang="zh-CN" altLang="en-US" smtClean="0"/>
            </a:fld>
            <a:endParaRPr 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E61351F-DBB1-4664-ADA9-83BC7CB8848D}" type="slidenum">
              <a:rPr lang="en-US" altLang="zh-CN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571D7F7C-E70B-4642-918F-89554E75AE39}" type="datetime6">
              <a:rPr lang="zh-CN" altLang="en-US" smtClean="0"/>
            </a:fld>
            <a:endParaRPr 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E61351F-DBB1-4664-ADA9-83BC7CB8848D}" type="slidenum">
              <a:rPr lang="en-US" altLang="zh-CN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571D7F7C-E70B-4642-918F-89554E75AE39}" type="datetime6">
              <a:rPr lang="zh-CN" altLang="en-US" smtClean="0"/>
            </a:fld>
            <a:endParaRPr 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E61351F-DBB1-4664-ADA9-83BC7CB8848D}" type="slidenum">
              <a:rPr lang="en-US" altLang="zh-CN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9EFDAF3-E93B-4C84-B199-8BEFF93A271A}" type="datetime6">
              <a:rPr lang="zh-CN" altLang="en-US" smtClean="0"/>
            </a:fld>
            <a:endParaRPr 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E61351F-DBB1-4664-ADA9-83BC7CB8848D}" type="slidenum">
              <a:rPr lang="en-US" altLang="zh-CN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A9440-1C5B-4A2D-A1C5-A28CFF4387C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CE906-EF21-439C-915F-4A5BD222B68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A9440-1C5B-4A2D-A1C5-A28CFF4387C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CE906-EF21-439C-915F-4A5BD222B68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A9440-1C5B-4A2D-A1C5-A28CFF4387C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CE906-EF21-439C-915F-4A5BD222B68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A9440-1C5B-4A2D-A1C5-A28CFF4387C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CE906-EF21-439C-915F-4A5BD222B68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A9440-1C5B-4A2D-A1C5-A28CFF4387C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CE906-EF21-439C-915F-4A5BD222B68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A9440-1C5B-4A2D-A1C5-A28CFF4387C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CE906-EF21-439C-915F-4A5BD222B68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A9440-1C5B-4A2D-A1C5-A28CFF4387C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CE906-EF21-439C-915F-4A5BD222B68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A9440-1C5B-4A2D-A1C5-A28CFF4387C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CE906-EF21-439C-915F-4A5BD222B68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A9440-1C5B-4A2D-A1C5-A28CFF4387C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CE906-EF21-439C-915F-4A5BD222B68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A9440-1C5B-4A2D-A1C5-A28CFF4387C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CE906-EF21-439C-915F-4A5BD222B68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A9440-1C5B-4A2D-A1C5-A28CFF4387C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CE906-EF21-439C-915F-4A5BD222B68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A9440-1C5B-4A2D-A1C5-A28CFF4387C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CE906-EF21-439C-915F-4A5BD222B68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A9440-1C5B-4A2D-A1C5-A28CFF4387C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CE906-EF21-439C-915F-4A5BD222B68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A9440-1C5B-4A2D-A1C5-A28CFF4387C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CE906-EF21-439C-915F-4A5BD222B68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A9440-1C5B-4A2D-A1C5-A28CFF4387C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CE906-EF21-439C-915F-4A5BD222B68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A9440-1C5B-4A2D-A1C5-A28CFF4387C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CE906-EF21-439C-915F-4A5BD222B68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A9440-1C5B-4A2D-A1C5-A28CFF4387C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CE906-EF21-439C-915F-4A5BD222B68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A9440-1C5B-4A2D-A1C5-A28CFF4387C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CE906-EF21-439C-915F-4A5BD222B68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A9440-1C5B-4A2D-A1C5-A28CFF4387C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CE906-EF21-439C-915F-4A5BD222B68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A9440-1C5B-4A2D-A1C5-A28CFF4387C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CE906-EF21-439C-915F-4A5BD222B68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3A9440-1C5B-4A2D-A1C5-A28CFF4387C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6CE906-EF21-439C-915F-4A5BD222B68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3A9440-1C5B-4A2D-A1C5-A28CFF4387C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6CE906-EF21-439C-915F-4A5BD222B68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1" Type="http://schemas.openxmlformats.org/officeDocument/2006/relationships/tags" Target="../tags/tag5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10.xml"/><Relationship Id="rId8" Type="http://schemas.openxmlformats.org/officeDocument/2006/relationships/image" Target="../media/image15.png"/><Relationship Id="rId7" Type="http://schemas.openxmlformats.org/officeDocument/2006/relationships/tags" Target="../tags/tag9.xml"/><Relationship Id="rId6" Type="http://schemas.openxmlformats.org/officeDocument/2006/relationships/image" Target="../media/image14.png"/><Relationship Id="rId5" Type="http://schemas.openxmlformats.org/officeDocument/2006/relationships/tags" Target="../tags/tag8.xml"/><Relationship Id="rId4" Type="http://schemas.openxmlformats.org/officeDocument/2006/relationships/image" Target="../media/image13.jpeg"/><Relationship Id="rId3" Type="http://schemas.openxmlformats.org/officeDocument/2006/relationships/tags" Target="../tags/tag7.xml"/><Relationship Id="rId2" Type="http://schemas.openxmlformats.org/officeDocument/2006/relationships/image" Target="../media/image12.png"/><Relationship Id="rId13" Type="http://schemas.openxmlformats.org/officeDocument/2006/relationships/slideLayout" Target="../slideLayouts/slideLayout6.xml"/><Relationship Id="rId12" Type="http://schemas.openxmlformats.org/officeDocument/2006/relationships/image" Target="../media/image17.png"/><Relationship Id="rId11" Type="http://schemas.openxmlformats.org/officeDocument/2006/relationships/tags" Target="../tags/tag11.xml"/><Relationship Id="rId10" Type="http://schemas.openxmlformats.org/officeDocument/2006/relationships/image" Target="../media/image16.png"/><Relationship Id="rId1" Type="http://schemas.openxmlformats.org/officeDocument/2006/relationships/tags" Target="../tags/tag6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8" Type="http://schemas.openxmlformats.org/officeDocument/2006/relationships/tags" Target="../tags/tag16.xml"/><Relationship Id="rId7" Type="http://schemas.openxmlformats.org/officeDocument/2006/relationships/image" Target="../media/image20.png"/><Relationship Id="rId6" Type="http://schemas.openxmlformats.org/officeDocument/2006/relationships/tags" Target="../tags/tag15.xml"/><Relationship Id="rId5" Type="http://schemas.openxmlformats.org/officeDocument/2006/relationships/image" Target="../media/image19.png"/><Relationship Id="rId4" Type="http://schemas.openxmlformats.org/officeDocument/2006/relationships/tags" Target="../tags/tag14.xml"/><Relationship Id="rId3" Type="http://schemas.openxmlformats.org/officeDocument/2006/relationships/image" Target="../media/image18.png"/><Relationship Id="rId2" Type="http://schemas.openxmlformats.org/officeDocument/2006/relationships/tags" Target="../tags/tag13.xml"/><Relationship Id="rId12" Type="http://schemas.openxmlformats.org/officeDocument/2006/relationships/slideLayout" Target="../slideLayouts/slideLayout6.xml"/><Relationship Id="rId11" Type="http://schemas.openxmlformats.org/officeDocument/2006/relationships/image" Target="../media/image21.png"/><Relationship Id="rId10" Type="http://schemas.openxmlformats.org/officeDocument/2006/relationships/tags" Target="../tags/tag17.xml"/><Relationship Id="rId1" Type="http://schemas.openxmlformats.org/officeDocument/2006/relationships/tags" Target="../tags/tag12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.xml"/><Relationship Id="rId8" Type="http://schemas.openxmlformats.org/officeDocument/2006/relationships/tags" Target="../tags/tag22.xml"/><Relationship Id="rId7" Type="http://schemas.openxmlformats.org/officeDocument/2006/relationships/image" Target="../media/image22.png"/><Relationship Id="rId6" Type="http://schemas.openxmlformats.org/officeDocument/2006/relationships/tags" Target="../tags/tag21.xml"/><Relationship Id="rId5" Type="http://schemas.openxmlformats.org/officeDocument/2006/relationships/image" Target="../media/image16.png"/><Relationship Id="rId4" Type="http://schemas.openxmlformats.org/officeDocument/2006/relationships/tags" Target="../tags/tag20.xml"/><Relationship Id="rId3" Type="http://schemas.openxmlformats.org/officeDocument/2006/relationships/image" Target="../media/image19.png"/><Relationship Id="rId2" Type="http://schemas.openxmlformats.org/officeDocument/2006/relationships/tags" Target="../tags/tag19.xml"/><Relationship Id="rId1" Type="http://schemas.openxmlformats.org/officeDocument/2006/relationships/tags" Target="../tags/tag18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tags" Target="../tags/tag23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tags" Target="../tags/tag27.xml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24.jpeg"/><Relationship Id="rId3" Type="http://schemas.openxmlformats.org/officeDocument/2006/relationships/image" Target="../media/image23.jpeg"/><Relationship Id="rId2" Type="http://schemas.openxmlformats.org/officeDocument/2006/relationships/tags" Target="../tags/tag31.xml"/><Relationship Id="rId1" Type="http://schemas.openxmlformats.org/officeDocument/2006/relationships/tags" Target="../tags/tag3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36.xml"/><Relationship Id="rId8" Type="http://schemas.openxmlformats.org/officeDocument/2006/relationships/image" Target="../media/image28.png"/><Relationship Id="rId7" Type="http://schemas.openxmlformats.org/officeDocument/2006/relationships/tags" Target="../tags/tag35.xml"/><Relationship Id="rId6" Type="http://schemas.openxmlformats.org/officeDocument/2006/relationships/image" Target="../media/image27.png"/><Relationship Id="rId5" Type="http://schemas.openxmlformats.org/officeDocument/2006/relationships/tags" Target="../tags/tag34.xml"/><Relationship Id="rId4" Type="http://schemas.openxmlformats.org/officeDocument/2006/relationships/image" Target="../media/image26.png"/><Relationship Id="rId3" Type="http://schemas.openxmlformats.org/officeDocument/2006/relationships/tags" Target="../tags/tag33.xml"/><Relationship Id="rId2" Type="http://schemas.openxmlformats.org/officeDocument/2006/relationships/image" Target="../media/image25.png"/><Relationship Id="rId19" Type="http://schemas.openxmlformats.org/officeDocument/2006/relationships/slideLayout" Target="../slideLayouts/slideLayout6.xml"/><Relationship Id="rId18" Type="http://schemas.openxmlformats.org/officeDocument/2006/relationships/tags" Target="../tags/tag41.xml"/><Relationship Id="rId17" Type="http://schemas.openxmlformats.org/officeDocument/2006/relationships/image" Target="../media/image32.png"/><Relationship Id="rId16" Type="http://schemas.openxmlformats.org/officeDocument/2006/relationships/tags" Target="../tags/tag40.xml"/><Relationship Id="rId15" Type="http://schemas.openxmlformats.org/officeDocument/2006/relationships/tags" Target="../tags/tag39.xml"/><Relationship Id="rId14" Type="http://schemas.openxmlformats.org/officeDocument/2006/relationships/image" Target="../media/image31.png"/><Relationship Id="rId13" Type="http://schemas.openxmlformats.org/officeDocument/2006/relationships/tags" Target="../tags/tag38.xml"/><Relationship Id="rId12" Type="http://schemas.openxmlformats.org/officeDocument/2006/relationships/image" Target="../media/image30.png"/><Relationship Id="rId11" Type="http://schemas.openxmlformats.org/officeDocument/2006/relationships/tags" Target="../tags/tag37.xml"/><Relationship Id="rId10" Type="http://schemas.openxmlformats.org/officeDocument/2006/relationships/image" Target="../media/image29.png"/><Relationship Id="rId1" Type="http://schemas.openxmlformats.org/officeDocument/2006/relationships/tags" Target="../tags/tag3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4.jpeg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33.png"/><Relationship Id="rId2" Type="http://schemas.openxmlformats.org/officeDocument/2006/relationships/tags" Target="../tags/tag43.xml"/><Relationship Id="rId1" Type="http://schemas.openxmlformats.org/officeDocument/2006/relationships/tags" Target="../tags/tag42.xml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tags" Target="../tags/tag47.xml"/><Relationship Id="rId4" Type="http://schemas.openxmlformats.org/officeDocument/2006/relationships/image" Target="../media/image34.png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tags" Target="../tags/tag4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4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4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slide" Target="slide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tags" Target="../tags/tag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51.xml"/><Relationship Id="rId1" Type="http://schemas.openxmlformats.org/officeDocument/2006/relationships/tags" Target="../tags/tag5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5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8.png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9.png"/><Relationship Id="rId1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9124"/>
            <a:ext cx="12192000" cy="5908876"/>
          </a:xfrm>
          <a:prstGeom prst="rect">
            <a:avLst/>
          </a:prstGeom>
        </p:spPr>
      </p:pic>
      <p:sp>
        <p:nvSpPr>
          <p:cNvPr id="6" name="标题 1"/>
          <p:cNvSpPr>
            <a:spLocks noGrp="1"/>
          </p:cNvSpPr>
          <p:nvPr>
            <p:ph type="ctrTitle"/>
          </p:nvPr>
        </p:nvSpPr>
        <p:spPr>
          <a:xfrm>
            <a:off x="547370" y="1083945"/>
            <a:ext cx="10989945" cy="2571750"/>
          </a:xfrm>
        </p:spPr>
        <p:txBody>
          <a:bodyPr>
            <a:noAutofit/>
          </a:bodyPr>
          <a:lstStyle/>
          <a:p>
            <a:pPr algn="l"/>
            <a:r>
              <a:rPr lang="zh-CN" altLang="en-US" sz="8000" b="1" dirty="0">
                <a:solidFill>
                  <a:srgbClr val="309F8E"/>
                </a:solidFill>
                <a:latin typeface="Aa新华复兴体" panose="02010600010101010101" pitchFamily="2" charset="-122"/>
                <a:ea typeface="Aa新华复兴体" panose="02010600010101010101" pitchFamily="2" charset="-122"/>
              </a:rPr>
              <a:t>健康生活 </a:t>
            </a:r>
            <a:r>
              <a:rPr lang="en-US" altLang="zh-CN" sz="8000" b="1" dirty="0">
                <a:solidFill>
                  <a:srgbClr val="309F8E"/>
                </a:solidFill>
                <a:latin typeface="Aa新华复兴体" panose="02010600010101010101" pitchFamily="2" charset="-122"/>
                <a:ea typeface="Aa新华复兴体" panose="02010600010101010101" pitchFamily="2" charset="-122"/>
              </a:rPr>
              <a:t>—</a:t>
            </a:r>
            <a:r>
              <a:rPr lang="zh-CN" altLang="en-US" sz="8000" b="1" dirty="0">
                <a:solidFill>
                  <a:srgbClr val="309F8E"/>
                </a:solidFill>
                <a:latin typeface="Aa新华复兴体" panose="02010600010101010101" pitchFamily="2" charset="-122"/>
                <a:ea typeface="Aa新华复兴体" panose="02010600010101010101" pitchFamily="2" charset="-122"/>
              </a:rPr>
              <a:t>“三减三健”</a:t>
            </a:r>
            <a:br>
              <a:rPr lang="zh-CN" altLang="en-US" sz="8000" b="1" dirty="0">
                <a:solidFill>
                  <a:srgbClr val="309F8E"/>
                </a:solidFill>
                <a:latin typeface="Aa新华复兴体" panose="02010600010101010101" pitchFamily="2" charset="-122"/>
                <a:ea typeface="Aa新华复兴体" panose="02010600010101010101" pitchFamily="2" charset="-122"/>
              </a:rPr>
            </a:br>
            <a:endParaRPr lang="zh-CN" altLang="en-US" sz="2400" dirty="0">
              <a:solidFill>
                <a:srgbClr val="309F8E"/>
              </a:solidFill>
              <a:latin typeface="Aa新华复兴体" panose="02010600010101010101" pitchFamily="2" charset="-122"/>
              <a:ea typeface="Aa新华复兴体" panose="02010600010101010101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935" y="3776240"/>
            <a:ext cx="2420487" cy="25717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16560" y="145"/>
            <a:ext cx="12188825" cy="1785938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no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zh-CN" altLang="en-US" sz="4000" dirty="0">
                <a:solidFill>
                  <a:srgbClr val="309F8E"/>
                </a:solidFill>
                <a:latin typeface="Aa新华复兴体" panose="02010600010101010101" pitchFamily="2" charset="-122"/>
                <a:ea typeface="Aa新华复兴体" panose="02010600010101010101" pitchFamily="2" charset="-122"/>
              </a:rPr>
              <a:t>高盐、高油、高糖</a:t>
            </a:r>
            <a:br>
              <a:rPr lang="en-US" altLang="zh-CN" sz="4000" dirty="0">
                <a:solidFill>
                  <a:srgbClr val="309F8E"/>
                </a:solidFill>
                <a:latin typeface="Aa新华复兴体" panose="02010600010101010101" pitchFamily="2" charset="-122"/>
                <a:ea typeface="Aa新华复兴体" panose="02010600010101010101" pitchFamily="2" charset="-122"/>
              </a:rPr>
            </a:br>
            <a:r>
              <a:rPr lang="zh-CN" altLang="en-US" sz="4000" dirty="0">
                <a:solidFill>
                  <a:srgbClr val="309F8E"/>
                </a:solidFill>
                <a:latin typeface="Aa新华复兴体" panose="02010600010101010101" pitchFamily="2" charset="-122"/>
                <a:ea typeface="Aa新华复兴体" panose="02010600010101010101" pitchFamily="2" charset="-122"/>
              </a:rPr>
              <a:t>具体能造成多大的危害呢？</a:t>
            </a:r>
            <a:endParaRPr lang="zh-CN" altLang="en-US" sz="4000" dirty="0">
              <a:solidFill>
                <a:srgbClr val="309F8E"/>
              </a:solidFill>
              <a:latin typeface="Aa新华复兴体" panose="02010600010101010101" pitchFamily="2" charset="-122"/>
              <a:ea typeface="Aa新华复兴体" panose="02010600010101010101" pitchFamily="2" charset="-122"/>
            </a:endParaRPr>
          </a:p>
        </p:txBody>
      </p:sp>
      <p:pic>
        <p:nvPicPr>
          <p:cNvPr id="25602" name="图片 2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758690" y="1942465"/>
            <a:ext cx="3625850" cy="4525963"/>
          </a:xfr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/>
          <p:nvPr>
            <p:custDataLst>
              <p:tags r:id="rId1"/>
            </p:custDataLst>
          </p:nvPr>
        </p:nvSpPr>
        <p:spPr>
          <a:xfrm>
            <a:off x="1153680" y="765928"/>
            <a:ext cx="10056471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zh-CN" altLang="en-US" sz="4000" dirty="0">
                <a:solidFill>
                  <a:srgbClr val="309F8E"/>
                </a:solidFill>
                <a:latin typeface="Aa新华复兴体" panose="02010600010101010101" pitchFamily="2" charset="-122"/>
                <a:ea typeface="Aa新华复兴体" panose="02010600010101010101" pitchFamily="2" charset="-122"/>
                <a:sym typeface="Arial" panose="020B0604020202020204" pitchFamily="34" charset="0"/>
              </a:rPr>
              <a:t>高盐</a:t>
            </a:r>
            <a:endParaRPr lang="zh-CN" altLang="en-US" sz="4000" dirty="0">
              <a:solidFill>
                <a:srgbClr val="309F8E"/>
              </a:solidFill>
              <a:latin typeface="Aa新华复兴体" panose="02010600010101010101" pitchFamily="2" charset="-122"/>
              <a:ea typeface="Aa新华复兴体" panose="02010600010101010101" pitchFamily="2" charset="-122"/>
              <a:sym typeface="Arial" panose="020B060402020202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792" y="1946662"/>
            <a:ext cx="1992576" cy="1992576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1153680" y="4211314"/>
            <a:ext cx="1536980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dirty="0">
                <a:ea typeface="微软雅黑" panose="020B0503020204020204" pitchFamily="34" charset="-122"/>
                <a:sym typeface="Arial" panose="020B0604020202020204" pitchFamily="34" charset="0"/>
              </a:rPr>
              <a:t>骨质疏松</a:t>
            </a:r>
            <a:endParaRPr lang="zh-CN" altLang="en-US" sz="2000" dirty="0"/>
          </a:p>
        </p:txBody>
      </p:sp>
      <p:sp>
        <p:nvSpPr>
          <p:cNvPr id="19" name="文本框 18"/>
          <p:cNvSpPr txBox="1"/>
          <p:nvPr/>
        </p:nvSpPr>
        <p:spPr>
          <a:xfrm>
            <a:off x="3041895" y="4211314"/>
            <a:ext cx="1536980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dirty="0">
                <a:ea typeface="微软雅黑" panose="020B0503020204020204" pitchFamily="34" charset="-122"/>
                <a:sym typeface="Arial" panose="020B0604020202020204" pitchFamily="34" charset="0"/>
              </a:rPr>
              <a:t>胃炎和胃癌</a:t>
            </a:r>
            <a:endParaRPr lang="zh-CN" altLang="en-US" sz="2000" dirty="0"/>
          </a:p>
        </p:txBody>
      </p:sp>
      <p:sp>
        <p:nvSpPr>
          <p:cNvPr id="21" name="文本框 20"/>
          <p:cNvSpPr txBox="1"/>
          <p:nvPr/>
        </p:nvSpPr>
        <p:spPr>
          <a:xfrm>
            <a:off x="5660258" y="4219741"/>
            <a:ext cx="17451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dirty="0">
                <a:ea typeface="微软雅黑" panose="020B0503020204020204" pitchFamily="34" charset="-122"/>
                <a:sym typeface="Arial" panose="020B0604020202020204" pitchFamily="34" charset="0"/>
              </a:rPr>
              <a:t>肾结石</a:t>
            </a:r>
            <a:endParaRPr lang="zh-CN" altLang="en-US" sz="2000" dirty="0"/>
          </a:p>
        </p:txBody>
      </p:sp>
      <p:sp>
        <p:nvSpPr>
          <p:cNvPr id="23" name="文本框 22"/>
          <p:cNvSpPr txBox="1"/>
          <p:nvPr/>
        </p:nvSpPr>
        <p:spPr>
          <a:xfrm>
            <a:off x="7851610" y="4257575"/>
            <a:ext cx="1745164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dirty="0">
                <a:ea typeface="微软雅黑" panose="020B0503020204020204" pitchFamily="34" charset="-122"/>
                <a:sym typeface="Arial" panose="020B0604020202020204" pitchFamily="34" charset="0"/>
              </a:rPr>
              <a:t>超重和肥胖</a:t>
            </a:r>
            <a:endParaRPr lang="zh-CN" altLang="en-US" sz="2000" dirty="0"/>
          </a:p>
        </p:txBody>
      </p:sp>
      <p:sp>
        <p:nvSpPr>
          <p:cNvPr id="25" name="文本框 24"/>
          <p:cNvSpPr txBox="1"/>
          <p:nvPr/>
        </p:nvSpPr>
        <p:spPr>
          <a:xfrm>
            <a:off x="10446789" y="4272180"/>
            <a:ext cx="17451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dirty="0">
                <a:ea typeface="微软雅黑" panose="020B0503020204020204" pitchFamily="34" charset="-122"/>
                <a:sym typeface="Arial" panose="020B0604020202020204" pitchFamily="34" charset="0"/>
              </a:rPr>
              <a:t>哮喘</a:t>
            </a:r>
            <a:endParaRPr lang="zh-CN" altLang="en-US" sz="2000" dirty="0"/>
          </a:p>
        </p:txBody>
      </p:sp>
      <p:pic>
        <p:nvPicPr>
          <p:cNvPr id="27650" name="Picture 6" descr="https://timgsa.baidu.com/timg?image&amp;quality=80&amp;size=b9999_10000&amp;sec=1489988282788&amp;di=e956d720e447c0e2a5127eb5468c6157&amp;imgtype=jpg&amp;src=http%3A%2F%2Fimg4.imgtn.bdimg.com%2Fit%2Fu%3D1262519338%2C1596778033%26fm%3D214%26gp%3D0.jp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85495" y="2212658"/>
            <a:ext cx="1905000" cy="1905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1" name="图片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041015" y="2212975"/>
            <a:ext cx="1816100" cy="19097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2" name="图片 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207635" y="2033588"/>
            <a:ext cx="1952625" cy="20843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3" name="图片 5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7851458" y="2038033"/>
            <a:ext cx="1455737" cy="21732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4" name="图片 7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9770428" y="2033588"/>
            <a:ext cx="1655762" cy="22240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/>
          <p:nvPr>
            <p:custDataLst>
              <p:tags r:id="rId1"/>
            </p:custDataLst>
          </p:nvPr>
        </p:nvSpPr>
        <p:spPr>
          <a:xfrm>
            <a:off x="1153680" y="765928"/>
            <a:ext cx="10056471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zh-CN" altLang="en-US" sz="4000" dirty="0">
                <a:solidFill>
                  <a:srgbClr val="309F8E"/>
                </a:solidFill>
                <a:latin typeface="Aa新华复兴体" panose="02010600010101010101" pitchFamily="2" charset="-122"/>
                <a:ea typeface="Aa新华复兴体" panose="02010600010101010101" pitchFamily="2" charset="-122"/>
                <a:sym typeface="Arial" panose="020B0604020202020204" pitchFamily="34" charset="0"/>
              </a:rPr>
              <a:t>高油</a:t>
            </a:r>
            <a:endParaRPr lang="zh-CN" altLang="en-US" sz="4000" dirty="0">
              <a:solidFill>
                <a:srgbClr val="309F8E"/>
              </a:solidFill>
              <a:latin typeface="Aa新华复兴体" panose="02010600010101010101" pitchFamily="2" charset="-122"/>
              <a:ea typeface="Aa新华复兴体" panose="02010600010101010101" pitchFamily="2" charset="-122"/>
              <a:sym typeface="Arial" panose="020B060402020202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984108" y="4197731"/>
            <a:ext cx="17451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dirty="0">
                <a:ea typeface="微软雅黑" panose="020B0503020204020204" pitchFamily="34" charset="-122"/>
                <a:sym typeface="Arial" panose="020B0604020202020204" pitchFamily="34" charset="0"/>
              </a:rPr>
              <a:t>脂肪肝</a:t>
            </a:r>
            <a:endParaRPr lang="zh-CN" altLang="en-US" sz="2000" dirty="0"/>
          </a:p>
        </p:txBody>
      </p:sp>
      <p:sp>
        <p:nvSpPr>
          <p:cNvPr id="13" name="文本框 12"/>
          <p:cNvSpPr txBox="1"/>
          <p:nvPr/>
        </p:nvSpPr>
        <p:spPr>
          <a:xfrm>
            <a:off x="7809563" y="4255201"/>
            <a:ext cx="17451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dirty="0">
                <a:ea typeface="微软雅黑" panose="020B0503020204020204" pitchFamily="34" charset="-122"/>
                <a:sym typeface="Arial" panose="020B0604020202020204" pitchFamily="34" charset="0"/>
              </a:rPr>
              <a:t>超重和肥胖</a:t>
            </a:r>
            <a:endParaRPr lang="zh-CN" altLang="en-US" sz="2000" dirty="0"/>
          </a:p>
        </p:txBody>
      </p:sp>
      <p:sp>
        <p:nvSpPr>
          <p:cNvPr id="15" name="文本框 14"/>
          <p:cNvSpPr txBox="1"/>
          <p:nvPr/>
        </p:nvSpPr>
        <p:spPr>
          <a:xfrm>
            <a:off x="10172469" y="4255035"/>
            <a:ext cx="1745164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dirty="0">
                <a:ea typeface="微软雅黑" panose="020B0503020204020204" pitchFamily="34" charset="-122"/>
                <a:sym typeface="Arial" panose="020B0604020202020204" pitchFamily="34" charset="0"/>
              </a:rPr>
              <a:t>脑卒中</a:t>
            </a:r>
            <a:endParaRPr lang="zh-CN" altLang="en-US" sz="2000" dirty="0"/>
          </a:p>
        </p:txBody>
      </p:sp>
      <p:sp>
        <p:nvSpPr>
          <p:cNvPr id="21" name="文本框 20"/>
          <p:cNvSpPr txBox="1"/>
          <p:nvPr/>
        </p:nvSpPr>
        <p:spPr>
          <a:xfrm>
            <a:off x="3694246" y="4197731"/>
            <a:ext cx="17451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dirty="0">
                <a:ea typeface="微软雅黑" panose="020B0503020204020204" pitchFamily="34" charset="-122"/>
                <a:sym typeface="Arial" panose="020B0604020202020204" pitchFamily="34" charset="0"/>
              </a:rPr>
              <a:t>糖尿病</a:t>
            </a:r>
            <a:endParaRPr lang="zh-CN" altLang="en-US" sz="2000" dirty="0"/>
          </a:p>
        </p:txBody>
      </p:sp>
      <p:sp>
        <p:nvSpPr>
          <p:cNvPr id="23" name="文本框 22"/>
          <p:cNvSpPr txBox="1"/>
          <p:nvPr/>
        </p:nvSpPr>
        <p:spPr>
          <a:xfrm>
            <a:off x="1153583" y="4168073"/>
            <a:ext cx="17451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dirty="0">
                <a:ea typeface="微软雅黑" panose="020B0503020204020204" pitchFamily="34" charset="-122"/>
                <a:sym typeface="Arial" panose="020B0604020202020204" pitchFamily="34" charset="0"/>
              </a:rPr>
              <a:t>心脏病</a:t>
            </a:r>
            <a:endParaRPr lang="zh-CN" altLang="en-US" sz="2000" dirty="0"/>
          </a:p>
        </p:txBody>
      </p:sp>
      <p:pic>
        <p:nvPicPr>
          <p:cNvPr id="28674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38468" y="1822768"/>
            <a:ext cx="2352675" cy="2138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75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389630" y="1896428"/>
            <a:ext cx="1671638" cy="21701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73" name="图片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5257165" y="2084070"/>
            <a:ext cx="2357755" cy="18770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3" name="图片 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7851458" y="2038033"/>
            <a:ext cx="1455737" cy="21732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76" name="图片 5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9543733" y="2477135"/>
            <a:ext cx="1674812" cy="15890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/>
          <p:nvPr>
            <p:custDataLst>
              <p:tags r:id="rId1"/>
            </p:custDataLst>
          </p:nvPr>
        </p:nvSpPr>
        <p:spPr>
          <a:xfrm>
            <a:off x="1153680" y="765928"/>
            <a:ext cx="10056471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zh-CN" altLang="en-US" sz="4000" dirty="0">
                <a:solidFill>
                  <a:srgbClr val="309F8E"/>
                </a:solidFill>
                <a:latin typeface="Aa新华复兴体" panose="02010600010101010101" pitchFamily="2" charset="-122"/>
                <a:ea typeface="Aa新华复兴体" panose="02010600010101010101" pitchFamily="2" charset="-122"/>
                <a:sym typeface="Arial" panose="020B0604020202020204" pitchFamily="34" charset="0"/>
              </a:rPr>
              <a:t>高糖</a:t>
            </a:r>
            <a:endParaRPr lang="zh-CN" altLang="en-US" sz="4000" dirty="0">
              <a:solidFill>
                <a:srgbClr val="309F8E"/>
              </a:solidFill>
              <a:latin typeface="Aa新华复兴体" panose="02010600010101010101" pitchFamily="2" charset="-122"/>
              <a:ea typeface="Aa新华复兴体" panose="02010600010101010101" pitchFamily="2" charset="-122"/>
              <a:sym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809562" y="4255201"/>
            <a:ext cx="2675557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dirty="0">
                <a:ea typeface="微软雅黑" panose="020B0503020204020204" pitchFamily="34" charset="-122"/>
                <a:sym typeface="Arial" panose="020B0604020202020204" pitchFamily="34" charset="0"/>
              </a:rPr>
              <a:t>超重和肥胖</a:t>
            </a:r>
            <a:endParaRPr lang="zh-CN" altLang="en-US" sz="2000" dirty="0"/>
          </a:p>
        </p:txBody>
      </p:sp>
      <p:sp>
        <p:nvSpPr>
          <p:cNvPr id="11" name="文本框 10"/>
          <p:cNvSpPr txBox="1"/>
          <p:nvPr/>
        </p:nvSpPr>
        <p:spPr>
          <a:xfrm>
            <a:off x="3558356" y="4197731"/>
            <a:ext cx="17451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dirty="0">
                <a:ea typeface="微软雅黑" panose="020B0503020204020204" pitchFamily="34" charset="-122"/>
                <a:sym typeface="Arial" panose="020B0604020202020204" pitchFamily="34" charset="0"/>
              </a:rPr>
              <a:t>糖尿病</a:t>
            </a:r>
            <a:endParaRPr lang="zh-CN" altLang="en-US" sz="2000" dirty="0"/>
          </a:p>
        </p:txBody>
      </p:sp>
      <p:pic>
        <p:nvPicPr>
          <p:cNvPr id="28675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282950" y="1896428"/>
            <a:ext cx="1671638" cy="21701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3" name="图片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851458" y="2038033"/>
            <a:ext cx="1455737" cy="21732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697" name="图片 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5445443" y="2031365"/>
            <a:ext cx="1914525" cy="2035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>
            <p:custDataLst>
              <p:tags r:id="rId8"/>
            </p:custDataLst>
          </p:nvPr>
        </p:nvSpPr>
        <p:spPr>
          <a:xfrm>
            <a:off x="5886266" y="4197731"/>
            <a:ext cx="1745164" cy="39878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zh-CN" altLang="en-US" sz="2000" dirty="0">
                <a:ea typeface="微软雅黑" panose="020B0503020204020204" pitchFamily="34" charset="-122"/>
                <a:sym typeface="Arial" panose="020B0604020202020204" pitchFamily="34" charset="0"/>
              </a:rPr>
              <a:t>龋齿</a:t>
            </a:r>
            <a:endParaRPr lang="zh-CN" altLang="en-US" sz="20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/>
          <p:nvPr>
            <p:custDataLst>
              <p:tags r:id="rId1"/>
            </p:custDataLst>
          </p:nvPr>
        </p:nvSpPr>
        <p:spPr>
          <a:xfrm>
            <a:off x="1153680" y="765928"/>
            <a:ext cx="10056471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zh-CN" altLang="en-US" sz="4000" dirty="0">
                <a:solidFill>
                  <a:srgbClr val="309F8E"/>
                </a:solidFill>
                <a:latin typeface="Aa新华复兴体" panose="02010600010101010101" pitchFamily="2" charset="-122"/>
                <a:ea typeface="Aa新华复兴体" panose="02010600010101010101" pitchFamily="2" charset="-122"/>
                <a:sym typeface="Arial" panose="020B0604020202020204" pitchFamily="34" charset="0"/>
              </a:rPr>
              <a:t>每日钠盐增加</a:t>
            </a:r>
            <a:r>
              <a:rPr lang="en-US" altLang="zh-CN" sz="4000" dirty="0">
                <a:solidFill>
                  <a:srgbClr val="309F8E"/>
                </a:solidFill>
                <a:latin typeface="Aa新华复兴体" panose="02010600010101010101" pitchFamily="2" charset="-122"/>
                <a:ea typeface="Aa新华复兴体" panose="02010600010101010101" pitchFamily="2" charset="-122"/>
                <a:sym typeface="Arial" panose="020B0604020202020204" pitchFamily="34" charset="0"/>
              </a:rPr>
              <a:t>5-6g,</a:t>
            </a:r>
            <a:r>
              <a:rPr lang="zh-CN" altLang="en-US" sz="4000" dirty="0">
                <a:solidFill>
                  <a:srgbClr val="309F8E"/>
                </a:solidFill>
                <a:latin typeface="Aa新华复兴体" panose="02010600010101010101" pitchFamily="2" charset="-122"/>
                <a:ea typeface="Aa新华复兴体" panose="02010600010101010101" pitchFamily="2" charset="-122"/>
                <a:sym typeface="Arial" panose="020B0604020202020204" pitchFamily="34" charset="0"/>
              </a:rPr>
              <a:t>收缩压升高</a:t>
            </a:r>
            <a:r>
              <a:rPr lang="en-US" altLang="zh-CN" sz="4000" dirty="0">
                <a:solidFill>
                  <a:srgbClr val="309F8E"/>
                </a:solidFill>
                <a:latin typeface="Aa新华复兴体" panose="02010600010101010101" pitchFamily="2" charset="-122"/>
                <a:ea typeface="Aa新华复兴体" panose="02010600010101010101" pitchFamily="2" charset="-122"/>
                <a:sym typeface="Arial" panose="020B0604020202020204" pitchFamily="34" charset="0"/>
              </a:rPr>
              <a:t>3-6mmHg</a:t>
            </a:r>
            <a:endParaRPr lang="zh-CN" altLang="en-US" sz="4000" dirty="0">
              <a:solidFill>
                <a:srgbClr val="309F8E"/>
              </a:solidFill>
              <a:latin typeface="Aa新华复兴体" panose="02010600010101010101" pitchFamily="2" charset="-122"/>
              <a:ea typeface="Aa新华复兴体" panose="02010600010101010101" pitchFamily="2" charset="-122"/>
              <a:sym typeface="Arial" panose="020B0604020202020204" pitchFamily="34" charset="0"/>
            </a:endParaRPr>
          </a:p>
        </p:txBody>
      </p:sp>
      <p:sp>
        <p:nvSpPr>
          <p:cNvPr id="26627" name="AutoShape 3"/>
          <p:cNvSpPr/>
          <p:nvPr>
            <p:custDataLst>
              <p:tags r:id="rId2"/>
            </p:custDataLst>
          </p:nvPr>
        </p:nvSpPr>
        <p:spPr>
          <a:xfrm>
            <a:off x="2868613" y="2529523"/>
            <a:ext cx="2665412" cy="2090737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99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pPr algn="ctr"/>
            <a:r>
              <a:rPr lang="zh-CN" altLang="en-US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每日钠盐</a:t>
            </a:r>
            <a:endParaRPr lang="zh-CN" altLang="en-US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algn="ctr"/>
            <a:r>
              <a:rPr lang="zh-CN" altLang="en-US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增加</a:t>
            </a:r>
            <a:r>
              <a:rPr lang="en-US" altLang="zh-CN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5-6g</a:t>
            </a:r>
            <a:endParaRPr lang="en-US" altLang="zh-CN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6628" name="AutoShape 4"/>
          <p:cNvSpPr/>
          <p:nvPr>
            <p:custDataLst>
              <p:tags r:id="rId3"/>
            </p:custDataLst>
          </p:nvPr>
        </p:nvSpPr>
        <p:spPr>
          <a:xfrm>
            <a:off x="6684963" y="2527935"/>
            <a:ext cx="2665412" cy="2090738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99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pPr algn="ctr"/>
            <a:r>
              <a:rPr lang="zh-CN" altLang="en-US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收缩压升高</a:t>
            </a:r>
            <a:endParaRPr lang="zh-CN" altLang="en-US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algn="ctr"/>
            <a:r>
              <a:rPr lang="en-US" altLang="zh-CN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3-6mmHg</a:t>
            </a:r>
            <a:endParaRPr lang="en-US" altLang="zh-CN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6629" name="AutoShape 5"/>
          <p:cNvSpPr/>
          <p:nvPr>
            <p:custDataLst>
              <p:tags r:id="rId4"/>
            </p:custDataLst>
          </p:nvPr>
        </p:nvSpPr>
        <p:spPr>
          <a:xfrm>
            <a:off x="5605463" y="3466148"/>
            <a:ext cx="976312" cy="485775"/>
          </a:xfrm>
          <a:custGeom>
            <a:avLst/>
            <a:gdLst/>
            <a:ahLst/>
            <a:cxnLst>
              <a:cxn ang="17694720">
                <a:pos x="2147483647" y="0"/>
              </a:cxn>
              <a:cxn ang="11796480">
                <a:pos x="0" y="2147483647"/>
              </a:cxn>
              <a:cxn ang="5898240">
                <a:pos x="2147483647" y="2147483647"/>
              </a:cxn>
              <a:cxn ang="0">
                <a:pos x="2147483647" y="2147483647"/>
              </a:cxn>
            </a:cxnLst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/>
          <p:nvPr>
            <p:custDataLst>
              <p:tags r:id="rId1"/>
            </p:custDataLst>
          </p:nvPr>
        </p:nvSpPr>
        <p:spPr>
          <a:xfrm>
            <a:off x="1981200" y="347311"/>
            <a:ext cx="8229600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zh-CN" altLang="en-US" sz="4000" dirty="0">
                <a:solidFill>
                  <a:srgbClr val="309F8E"/>
                </a:solidFill>
                <a:latin typeface="Aa新华复兴体" panose="02010600010101010101" pitchFamily="2" charset="-122"/>
                <a:ea typeface="Aa新华复兴体" panose="02010600010101010101" pitchFamily="2" charset="-122"/>
                <a:sym typeface="Arial" panose="020B0604020202020204" pitchFamily="34" charset="0"/>
              </a:rPr>
              <a:t>三减 </a:t>
            </a:r>
            <a:endParaRPr lang="zh-CN" altLang="en-US" sz="4000" dirty="0">
              <a:solidFill>
                <a:srgbClr val="309F8E"/>
              </a:solidFill>
              <a:latin typeface="Aa新华复兴体" panose="02010600010101010101" pitchFamily="2" charset="-122"/>
              <a:ea typeface="Aa新华复兴体" panose="02010600010101010101" pitchFamily="2" charset="-122"/>
              <a:sym typeface="Arial" panose="020B0604020202020204" pitchFamily="34" charset="0"/>
            </a:endParaRPr>
          </a:p>
        </p:txBody>
      </p:sp>
      <p:sp>
        <p:nvSpPr>
          <p:cNvPr id="5" name="内容占位符 2"/>
          <p:cNvSpPr txBox="1"/>
          <p:nvPr>
            <p:custDataLst>
              <p:tags r:id="rId2"/>
            </p:custDataLst>
          </p:nvPr>
        </p:nvSpPr>
        <p:spPr>
          <a:xfrm>
            <a:off x="3935730" y="2483712"/>
            <a:ext cx="7975798" cy="4673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盐              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10.5g              5g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油              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42.1g              25-30g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糖                                     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50g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内容占位符 2"/>
          <p:cNvSpPr txBox="1"/>
          <p:nvPr>
            <p:custDataLst>
              <p:tags r:id="rId3"/>
            </p:custDataLst>
          </p:nvPr>
        </p:nvSpPr>
        <p:spPr>
          <a:xfrm>
            <a:off x="4459054" y="1837089"/>
            <a:ext cx="7975798" cy="4673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现状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推荐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/>
          <p:nvPr>
            <p:custDataLst>
              <p:tags r:id="rId1"/>
            </p:custDataLst>
          </p:nvPr>
        </p:nvSpPr>
        <p:spPr>
          <a:xfrm>
            <a:off x="1153680" y="765928"/>
            <a:ext cx="10056471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zh-CN" altLang="en-US" sz="4000" dirty="0">
                <a:solidFill>
                  <a:srgbClr val="309F8E"/>
                </a:solidFill>
                <a:latin typeface="Aa新华复兴体" panose="02010600010101010101" pitchFamily="2" charset="-122"/>
                <a:ea typeface="Aa新华复兴体" panose="02010600010101010101" pitchFamily="2" charset="-122"/>
                <a:sym typeface="Arial" panose="020B0604020202020204" pitchFamily="34" charset="0"/>
              </a:rPr>
              <a:t>减盐，减油和减糖的小窍门</a:t>
            </a:r>
            <a:endParaRPr lang="zh-CN" altLang="en-US" sz="4000" dirty="0">
              <a:solidFill>
                <a:srgbClr val="309F8E"/>
              </a:solidFill>
              <a:latin typeface="Aa新华复兴体" panose="02010600010101010101" pitchFamily="2" charset="-122"/>
              <a:ea typeface="Aa新华复兴体" panose="02010600010101010101" pitchFamily="2" charset="-122"/>
              <a:sym typeface="Arial" panose="020B0604020202020204" pitchFamily="34" charset="0"/>
            </a:endParaRPr>
          </a:p>
        </p:txBody>
      </p:sp>
      <p:sp>
        <p:nvSpPr>
          <p:cNvPr id="5" name="内容占位符 2"/>
          <p:cNvSpPr txBox="1"/>
          <p:nvPr>
            <p:custDataLst>
              <p:tags r:id="rId2"/>
            </p:custDataLst>
          </p:nvPr>
        </p:nvSpPr>
        <p:spPr>
          <a:xfrm>
            <a:off x="2339645" y="1842628"/>
            <a:ext cx="7975798" cy="4673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      1.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使用定量盐勺与油壶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 descr="微信图片_20230927102831"/>
          <p:cNvPicPr>
            <a:picLocks noChangeAspect="1"/>
          </p:cNvPicPr>
          <p:nvPr/>
        </p:nvPicPr>
        <p:blipFill>
          <a:blip r:embed="rId3"/>
          <a:srcRect r="13803" b="-555"/>
          <a:stretch>
            <a:fillRect/>
          </a:stretch>
        </p:blipFill>
        <p:spPr>
          <a:xfrm>
            <a:off x="6340475" y="2578100"/>
            <a:ext cx="3679825" cy="3220085"/>
          </a:xfrm>
          <a:prstGeom prst="rect">
            <a:avLst/>
          </a:prstGeom>
        </p:spPr>
      </p:pic>
      <p:pic>
        <p:nvPicPr>
          <p:cNvPr id="4" name="图片 3" descr="微信图片_20230927102819"/>
          <p:cNvPicPr>
            <a:picLocks noChangeAspect="1"/>
          </p:cNvPicPr>
          <p:nvPr/>
        </p:nvPicPr>
        <p:blipFill>
          <a:blip r:embed="rId4"/>
          <a:srcRect l="21612" r="6805"/>
          <a:stretch>
            <a:fillRect/>
          </a:stretch>
        </p:blipFill>
        <p:spPr>
          <a:xfrm>
            <a:off x="2576830" y="2578100"/>
            <a:ext cx="3072765" cy="32194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766349" y="370390"/>
            <a:ext cx="10969625" cy="1143000"/>
          </a:xfrm>
          <a:noFill/>
          <a:ln>
            <a:miter lim="800000"/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4000" dirty="0">
                <a:solidFill>
                  <a:srgbClr val="309F8E"/>
                </a:solidFill>
                <a:latin typeface="Aa新华复兴体" panose="02010600010101010101" pitchFamily="2" charset="-122"/>
                <a:ea typeface="Aa新华复兴体" panose="02010600010101010101" pitchFamily="2" charset="-122"/>
                <a:cs typeface="+mn-cs"/>
              </a:rPr>
              <a:t>减盐、减油、减糖的小窍门</a:t>
            </a:r>
            <a:endParaRPr lang="zh-CN" altLang="en-US" sz="4000" dirty="0">
              <a:solidFill>
                <a:srgbClr val="309F8E"/>
              </a:solidFill>
              <a:latin typeface="Aa新华复兴体" panose="02010600010101010101" pitchFamily="2" charset="-122"/>
              <a:ea typeface="Aa新华复兴体" panose="02010600010101010101" pitchFamily="2" charset="-122"/>
              <a:cs typeface="+mn-cs"/>
            </a:endParaRPr>
          </a:p>
        </p:txBody>
      </p:sp>
      <p:sp>
        <p:nvSpPr>
          <p:cNvPr id="17411" name="内容占位符 5"/>
          <p:cNvSpPr>
            <a:spLocks noGrp="1"/>
          </p:cNvSpPr>
          <p:nvPr>
            <p:ph idx="4294967295"/>
          </p:nvPr>
        </p:nvSpPr>
        <p:spPr bwMode="auto">
          <a:xfrm>
            <a:off x="1817225" y="1893094"/>
            <a:ext cx="11142663" cy="3071812"/>
          </a:xfrm>
          <a:noFill/>
          <a:ln>
            <a:miter lim="800000"/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2000" dirty="0">
                <a:ea typeface="微软雅黑" panose="020B0503020204020204" pitchFamily="34" charset="-122"/>
              </a:rPr>
              <a:t>少放钠含量高的调味品</a:t>
            </a:r>
            <a:endParaRPr lang="en-US" altLang="zh-CN" sz="2000" dirty="0"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dirty="0">
                <a:ea typeface="微软雅黑" panose="020B0503020204020204" pitchFamily="34" charset="-122"/>
              </a:rPr>
              <a:t>烹饪时少放盐：循序渐进，力争减少一半；</a:t>
            </a:r>
            <a:endParaRPr lang="zh-CN" altLang="en-US" sz="2000" dirty="0"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dirty="0">
                <a:ea typeface="微软雅黑" panose="020B0503020204020204" pitchFamily="34" charset="-122"/>
              </a:rPr>
              <a:t>少放酱油：酱油每</a:t>
            </a:r>
            <a:r>
              <a:rPr lang="en-US" altLang="zh-CN" sz="2000" dirty="0">
                <a:ea typeface="微软雅黑" panose="020B0503020204020204" pitchFamily="34" charset="-122"/>
              </a:rPr>
              <a:t>10</a:t>
            </a:r>
            <a:r>
              <a:rPr lang="zh-CN" altLang="en-US" sz="2000" dirty="0">
                <a:ea typeface="微软雅黑" panose="020B0503020204020204" pitchFamily="34" charset="-122"/>
              </a:rPr>
              <a:t>毫升约含食盐</a:t>
            </a:r>
            <a:r>
              <a:rPr lang="en-US" altLang="zh-CN" sz="2000" dirty="0">
                <a:ea typeface="微软雅黑" panose="020B0503020204020204" pitchFamily="34" charset="-122"/>
              </a:rPr>
              <a:t>1.5</a:t>
            </a:r>
            <a:r>
              <a:rPr lang="zh-CN" altLang="en-US" sz="2000" dirty="0">
                <a:ea typeface="微软雅黑" panose="020B0503020204020204" pitchFamily="34" charset="-122"/>
              </a:rPr>
              <a:t>克；</a:t>
            </a:r>
            <a:endParaRPr lang="zh-CN" altLang="en-US" sz="2000" dirty="0"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dirty="0">
                <a:ea typeface="微软雅黑" panose="020B0503020204020204" pitchFamily="34" charset="-122"/>
              </a:rPr>
              <a:t>少放味精：味精不咸，但每克味精含钠</a:t>
            </a:r>
            <a:r>
              <a:rPr lang="en-US" altLang="zh-CN" sz="2000" dirty="0">
                <a:ea typeface="微软雅黑" panose="020B0503020204020204" pitchFamily="34" charset="-122"/>
              </a:rPr>
              <a:t>82</a:t>
            </a:r>
            <a:r>
              <a:rPr lang="zh-CN" altLang="en-US" sz="2000" dirty="0">
                <a:ea typeface="微软雅黑" panose="020B0503020204020204" pitchFamily="34" charset="-122"/>
              </a:rPr>
              <a:t>毫克，相当于食盐</a:t>
            </a:r>
            <a:r>
              <a:rPr lang="en-US" altLang="zh-CN" sz="2000" dirty="0">
                <a:ea typeface="微软雅黑" panose="020B0503020204020204" pitchFamily="34" charset="-122"/>
              </a:rPr>
              <a:t>0.2</a:t>
            </a:r>
            <a:r>
              <a:rPr lang="zh-CN" altLang="en-US" sz="2000" dirty="0">
                <a:ea typeface="微软雅黑" panose="020B0503020204020204" pitchFamily="34" charset="-122"/>
              </a:rPr>
              <a:t>克；</a:t>
            </a:r>
            <a:endParaRPr lang="zh-CN" altLang="en-US" sz="2000" dirty="0"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dirty="0">
                <a:ea typeface="微软雅黑" panose="020B0503020204020204" pitchFamily="34" charset="-122"/>
              </a:rPr>
              <a:t>出锅前放盐：较少的盐即可有明显的咸味，凉拌菜吃前再放盐；</a:t>
            </a:r>
            <a:endParaRPr lang="zh-CN" altLang="en-US" sz="2000" dirty="0"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3078866" y="504402"/>
            <a:ext cx="11160125" cy="1071563"/>
          </a:xfrm>
          <a:noFill/>
          <a:ln>
            <a:miter lim="800000"/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4000" dirty="0">
                <a:solidFill>
                  <a:srgbClr val="309F8E"/>
                </a:solidFill>
                <a:latin typeface="Aa新华复兴体" panose="02010600010101010101" pitchFamily="2" charset="-122"/>
                <a:ea typeface="Aa新华复兴体" panose="02010600010101010101" pitchFamily="2" charset="-122"/>
                <a:cs typeface="+mn-cs"/>
              </a:rPr>
              <a:t>减盐、减油、减糖的小窍门</a:t>
            </a:r>
            <a:endParaRPr lang="zh-CN" altLang="en-US" sz="4000" dirty="0">
              <a:solidFill>
                <a:srgbClr val="309F8E"/>
              </a:solidFill>
              <a:latin typeface="Aa新华复兴体" panose="02010600010101010101" pitchFamily="2" charset="-122"/>
              <a:ea typeface="Aa新华复兴体" panose="02010600010101010101" pitchFamily="2" charset="-122"/>
              <a:cs typeface="+mn-cs"/>
            </a:endParaRPr>
          </a:p>
        </p:txBody>
      </p:sp>
      <p:sp>
        <p:nvSpPr>
          <p:cNvPr id="18435" name="内容占位符 5"/>
          <p:cNvSpPr>
            <a:spLocks noGrp="1"/>
          </p:cNvSpPr>
          <p:nvPr>
            <p:ph idx="4294967295"/>
          </p:nvPr>
        </p:nvSpPr>
        <p:spPr bwMode="auto">
          <a:xfrm>
            <a:off x="4375231" y="1984335"/>
            <a:ext cx="5572125" cy="3286125"/>
          </a:xfrm>
          <a:noFill/>
          <a:ln>
            <a:miter lim="800000"/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/>
          <a:p>
            <a:pPr>
              <a:lnSpc>
                <a:spcPct val="150000"/>
              </a:lnSpc>
              <a:buFontTx/>
              <a:buNone/>
            </a:pPr>
            <a:r>
              <a:rPr 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3.</a:t>
            </a:r>
            <a:r>
              <a:rPr lang="zh-CN" altLang="en-US" sz="2000" dirty="0">
                <a:ea typeface="微软雅黑" panose="020B0503020204020204" pitchFamily="34" charset="-122"/>
              </a:rPr>
              <a:t>改变烹调理念</a:t>
            </a:r>
            <a:endParaRPr lang="en-US" altLang="zh-CN" sz="2000" dirty="0"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dirty="0">
                <a:ea typeface="微软雅黑" panose="020B0503020204020204" pitchFamily="34" charset="-122"/>
              </a:rPr>
              <a:t>能不用盐的则不用。</a:t>
            </a:r>
            <a:endParaRPr lang="zh-CN" altLang="en-US" sz="2000" dirty="0"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dirty="0">
                <a:ea typeface="微软雅黑" panose="020B0503020204020204" pitchFamily="34" charset="-122"/>
              </a:rPr>
              <a:t>能少用盐的则少用。</a:t>
            </a:r>
            <a:endParaRPr lang="zh-CN" altLang="en-US" sz="2000" dirty="0"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dirty="0">
                <a:ea typeface="微软雅黑" panose="020B0503020204020204" pitchFamily="34" charset="-122"/>
              </a:rPr>
              <a:t>该用盐的就用，但要少吃点。</a:t>
            </a:r>
            <a:endParaRPr lang="zh-CN" altLang="en-US" sz="2000" dirty="0"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dirty="0">
                <a:ea typeface="微软雅黑" panose="020B0503020204020204" pitchFamily="34" charset="-122"/>
              </a:rPr>
              <a:t>用盐不可采取平均主义的做法。</a:t>
            </a:r>
            <a:endParaRPr lang="zh-CN" altLang="en-US" sz="2000" dirty="0"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3009559" y="428364"/>
            <a:ext cx="11161712" cy="928687"/>
          </a:xfrm>
          <a:noFill/>
          <a:ln>
            <a:miter lim="800000"/>
          </a:ln>
        </p:spPr>
        <p:txBody>
          <a:bodyPr vert="horz" wrap="square" lIns="91440" tIns="45720" rIns="91440" bIns="45720" numCol="1" rtlCol="0" anchor="t" anchorCtr="0" compatLnSpc="1">
            <a:normAutofit fontScale="90000"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4000" dirty="0">
                <a:solidFill>
                  <a:srgbClr val="309F8E"/>
                </a:solidFill>
                <a:latin typeface="Aa新华复兴体" panose="02010600010101010101" pitchFamily="2" charset="-122"/>
                <a:ea typeface="Aa新华复兴体" panose="02010600010101010101" pitchFamily="2" charset="-122"/>
                <a:cs typeface="+mn-cs"/>
              </a:rPr>
              <a:t>减盐、减油、减糖的小窍门</a:t>
            </a:r>
            <a:endParaRPr lang="zh-CN" altLang="en-US" sz="4000" dirty="0">
              <a:solidFill>
                <a:srgbClr val="309F8E"/>
              </a:solidFill>
              <a:latin typeface="Aa新华复兴体" panose="02010600010101010101" pitchFamily="2" charset="-122"/>
              <a:ea typeface="Aa新华复兴体" panose="02010600010101010101" pitchFamily="2" charset="-122"/>
              <a:cs typeface="+mn-cs"/>
            </a:endParaRPr>
          </a:p>
        </p:txBody>
      </p:sp>
      <p:sp>
        <p:nvSpPr>
          <p:cNvPr id="19459" name="内容占位符 5"/>
          <p:cNvSpPr>
            <a:spLocks noGrp="1"/>
          </p:cNvSpPr>
          <p:nvPr>
            <p:ph idx="4294967295"/>
          </p:nvPr>
        </p:nvSpPr>
        <p:spPr bwMode="auto">
          <a:xfrm>
            <a:off x="2176145" y="1714500"/>
            <a:ext cx="7638415" cy="3429000"/>
          </a:xfrm>
          <a:noFill/>
          <a:ln>
            <a:miter lim="800000"/>
          </a:ln>
        </p:spPr>
        <p:txBody>
          <a:bodyPr vert="horz" wrap="square" lIns="91440" tIns="45720" rIns="91440" bIns="45720" numCol="1" rtlCol="0" anchor="t" anchorCtr="0" compatLnSpc="1">
            <a:normAutofit fontScale="9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4.</a:t>
            </a:r>
            <a:r>
              <a:rPr lang="zh-CN" altLang="en-US" sz="2000" dirty="0">
                <a:ea typeface="微软雅黑" panose="020B0503020204020204" pitchFamily="34" charset="-122"/>
              </a:rPr>
              <a:t>改进烹饪方法</a:t>
            </a:r>
            <a:endParaRPr lang="en-US" altLang="zh-CN" sz="2000" dirty="0">
              <a:ea typeface="微软雅黑" panose="020B0503020204020204" pitchFamily="34" charset="-122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dirty="0">
                <a:ea typeface="微软雅黑" panose="020B0503020204020204" pitchFamily="34" charset="-122"/>
              </a:rPr>
              <a:t>少用炒炸煎，多用蒸煮焖，可减少油的使用量，把过油改成焯水，用沸水的温度把肉快速烫熟，焯水后食材表面有一层水，隔绝了油的渗入</a:t>
            </a:r>
            <a:endParaRPr lang="en-US" altLang="zh-CN" sz="2000" dirty="0">
              <a:ea typeface="微软雅黑" panose="020B0503020204020204" pitchFamily="34" charset="-122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dirty="0">
                <a:ea typeface="微软雅黑" panose="020B0503020204020204" pitchFamily="34" charset="-122"/>
              </a:rPr>
              <a:t>减少糖的用量，或者不用糖。</a:t>
            </a:r>
            <a:endParaRPr lang="en-US" altLang="zh-CN" sz="2000" dirty="0">
              <a:ea typeface="微软雅黑" panose="020B0503020204020204" pitchFamily="34" charset="-122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dirty="0">
                <a:ea typeface="微软雅黑" panose="020B0503020204020204" pitchFamily="34" charset="-122"/>
              </a:rPr>
              <a:t>食物避免勾芡、裹面衣：使用淀粉勾芡后的食物会增加其吸油的能力</a:t>
            </a:r>
            <a:endParaRPr lang="en-US" altLang="zh-CN" sz="2000" dirty="0">
              <a:ea typeface="微软雅黑" panose="020B0503020204020204" pitchFamily="34" charset="-122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dirty="0">
                <a:ea typeface="微软雅黑" panose="020B0503020204020204" pitchFamily="34" charset="-122"/>
              </a:rPr>
              <a:t>利用不粘锅煎煮</a:t>
            </a:r>
            <a:endParaRPr lang="en-US" altLang="zh-CN" sz="2000" dirty="0">
              <a:ea typeface="微软雅黑" panose="020B0503020204020204" pitchFamily="34" charset="-122"/>
            </a:endParaRPr>
          </a:p>
        </p:txBody>
      </p:sp>
      <p:pic>
        <p:nvPicPr>
          <p:cNvPr id="33795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022215" y="5180330"/>
            <a:ext cx="2054860" cy="15570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6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38070" y="5180330"/>
            <a:ext cx="2132965" cy="15817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7" name="图片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009265" y="5410835"/>
            <a:ext cx="1120775" cy="1120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8" name="图片 1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536248" y="5410518"/>
            <a:ext cx="1119187" cy="1120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9" name="图片 1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0028238" y="5049203"/>
            <a:ext cx="1725612" cy="1676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0" name="图片 2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7627938" y="5143500"/>
            <a:ext cx="1924050" cy="1593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1" name="图片 12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9813925" y="1620203"/>
            <a:ext cx="2071688" cy="15446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2" name="图片 11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0313988" y="1834515"/>
            <a:ext cx="1119187" cy="1120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3" name="图片 14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9742488" y="3334703"/>
            <a:ext cx="2220912" cy="1571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4" name="图片 11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0242550" y="3549015"/>
            <a:ext cx="1119188" cy="1120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583575" y="2552822"/>
            <a:ext cx="828974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同仁堂董事长</a:t>
            </a:r>
            <a:endParaRPr lang="en-US" altLang="zh-CN" sz="3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突发冠心病去世享年</a:t>
            </a:r>
            <a:endParaRPr lang="zh-CN" altLang="en-US" sz="3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标题 1"/>
          <p:cNvSpPr>
            <a:spLocks noGrp="1"/>
          </p:cNvSpPr>
          <p:nvPr>
            <p:ph type="title" idx="4294967295"/>
          </p:nvPr>
        </p:nvSpPr>
        <p:spPr>
          <a:xfrm>
            <a:off x="1992433" y="509286"/>
            <a:ext cx="8666180" cy="1071570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000" dirty="0">
                <a:solidFill>
                  <a:srgbClr val="309F8E"/>
                </a:solidFill>
                <a:latin typeface="Aa新华复兴体" panose="02010600010101010101" pitchFamily="2" charset="-122"/>
                <a:ea typeface="Aa新华复兴体" panose="02010600010101010101" pitchFamily="2" charset="-122"/>
              </a:rPr>
              <a:t>这些疾病与什么有关？</a:t>
            </a:r>
            <a:endParaRPr lang="zh-CN" altLang="en-US" sz="4000" dirty="0">
              <a:solidFill>
                <a:srgbClr val="309F8E"/>
              </a:solidFill>
              <a:latin typeface="Aa新华复兴体" panose="02010600010101010101" pitchFamily="2" charset="-122"/>
              <a:ea typeface="Aa新华复兴体" panose="02010600010101010101" pitchFamily="2" charset="-122"/>
            </a:endParaRPr>
          </a:p>
        </p:txBody>
      </p:sp>
      <p:pic>
        <p:nvPicPr>
          <p:cNvPr id="17410" name="Picture 4" descr="C:\Users\admin\Desktop\下载 (1).jpg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243648" y="1748155"/>
            <a:ext cx="2928937" cy="3676650"/>
          </a:xfr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/>
          <p:nvPr>
            <p:custDataLst>
              <p:tags r:id="rId1"/>
            </p:custDataLst>
          </p:nvPr>
        </p:nvSpPr>
        <p:spPr>
          <a:xfrm>
            <a:off x="1153680" y="765928"/>
            <a:ext cx="10056471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zh-CN" altLang="en-US" sz="4000" dirty="0">
                <a:solidFill>
                  <a:srgbClr val="309F8E"/>
                </a:solidFill>
                <a:latin typeface="Aa新华复兴体" panose="02010600010101010101" pitchFamily="2" charset="-122"/>
                <a:ea typeface="Aa新华复兴体" panose="02010600010101010101" pitchFamily="2" charset="-122"/>
                <a:sym typeface="Arial" panose="020B0604020202020204" pitchFamily="34" charset="0"/>
              </a:rPr>
              <a:t>减盐、减油、减糖的小窍门</a:t>
            </a:r>
            <a:endParaRPr lang="zh-CN" altLang="en-US" sz="4000" dirty="0">
              <a:solidFill>
                <a:srgbClr val="309F8E"/>
              </a:solidFill>
              <a:latin typeface="Aa新华复兴体" panose="02010600010101010101" pitchFamily="2" charset="-122"/>
              <a:ea typeface="Aa新华复兴体" panose="02010600010101010101" pitchFamily="2" charset="-122"/>
              <a:sym typeface="Arial" panose="020B0604020202020204" pitchFamily="34" charset="0"/>
            </a:endParaRPr>
          </a:p>
        </p:txBody>
      </p:sp>
      <p:sp>
        <p:nvSpPr>
          <p:cNvPr id="5" name="内容占位符 2"/>
          <p:cNvSpPr txBox="1"/>
          <p:nvPr>
            <p:custDataLst>
              <p:tags r:id="rId2"/>
            </p:custDataLst>
          </p:nvPr>
        </p:nvSpPr>
        <p:spPr>
          <a:xfrm>
            <a:off x="2108101" y="1951277"/>
            <a:ext cx="7975798" cy="4673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5.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少吃或不吃纯糖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672" y="2725543"/>
            <a:ext cx="2888655" cy="27829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/>
          <p:nvPr>
            <p:custDataLst>
              <p:tags r:id="rId1"/>
            </p:custDataLst>
          </p:nvPr>
        </p:nvSpPr>
        <p:spPr>
          <a:xfrm>
            <a:off x="1153680" y="765928"/>
            <a:ext cx="10056471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zh-CN" altLang="en-US" sz="4000" dirty="0">
                <a:solidFill>
                  <a:srgbClr val="309F8E"/>
                </a:solidFill>
                <a:latin typeface="Aa新华复兴体" panose="02010600010101010101" pitchFamily="2" charset="-122"/>
                <a:ea typeface="Aa新华复兴体" panose="02010600010101010101" pitchFamily="2" charset="-122"/>
                <a:sym typeface="Arial" panose="020B0604020202020204" pitchFamily="34" charset="0"/>
              </a:rPr>
              <a:t>减盐、减油、减糖的小窍门</a:t>
            </a:r>
            <a:endParaRPr lang="zh-CN" altLang="en-US" sz="4000" dirty="0">
              <a:solidFill>
                <a:srgbClr val="309F8E"/>
              </a:solidFill>
              <a:latin typeface="Aa新华复兴体" panose="02010600010101010101" pitchFamily="2" charset="-122"/>
              <a:ea typeface="Aa新华复兴体" panose="02010600010101010101" pitchFamily="2" charset="-122"/>
              <a:sym typeface="Arial" panose="020B0604020202020204" pitchFamily="34" charset="0"/>
            </a:endParaRPr>
          </a:p>
        </p:txBody>
      </p:sp>
      <p:sp>
        <p:nvSpPr>
          <p:cNvPr id="5" name="内容占位符 2"/>
          <p:cNvSpPr txBox="1"/>
          <p:nvPr>
            <p:custDataLst>
              <p:tags r:id="rId2"/>
            </p:custDataLst>
          </p:nvPr>
        </p:nvSpPr>
        <p:spPr>
          <a:xfrm>
            <a:off x="2600960" y="1616075"/>
            <a:ext cx="7975600" cy="48806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6.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使用糖的代替品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优点：有一定甜度，低热，不会造成龋齿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5843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637848" y="2236788"/>
            <a:ext cx="2879725" cy="3425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844" name="图片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7930" y="2236788"/>
            <a:ext cx="2520950" cy="363061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/>
          <p:nvPr/>
        </p:nvSpPr>
        <p:spPr bwMode="auto">
          <a:xfrm>
            <a:off x="1588" y="1"/>
            <a:ext cx="12188824" cy="1053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zh-CN" sz="4000" b="0" dirty="0">
                <a:solidFill>
                  <a:srgbClr val="309F8E"/>
                </a:solidFill>
                <a:latin typeface="Aa新华复兴体" panose="02010600010101010101" pitchFamily="2" charset="-122"/>
                <a:ea typeface="Aa新华复兴体" panose="02010600010101010101" pitchFamily="2" charset="-122"/>
                <a:cs typeface="+mj-cs"/>
              </a:rPr>
              <a:t>“</a:t>
            </a:r>
            <a:r>
              <a:rPr lang="zh-CN" altLang="en-US" sz="4000" b="0" dirty="0">
                <a:solidFill>
                  <a:srgbClr val="309F8E"/>
                </a:solidFill>
                <a:latin typeface="Aa新华复兴体" panose="02010600010101010101" pitchFamily="2" charset="-122"/>
                <a:ea typeface="Aa新华复兴体" panose="02010600010101010101" pitchFamily="2" charset="-122"/>
                <a:cs typeface="+mj-cs"/>
              </a:rPr>
              <a:t>减盐行动</a:t>
            </a:r>
            <a:r>
              <a:rPr lang="en-US" altLang="zh-CN" sz="4000" b="0" dirty="0">
                <a:solidFill>
                  <a:srgbClr val="309F8E"/>
                </a:solidFill>
                <a:latin typeface="Aa新华复兴体" panose="02010600010101010101" pitchFamily="2" charset="-122"/>
                <a:ea typeface="Aa新华复兴体" panose="02010600010101010101" pitchFamily="2" charset="-122"/>
                <a:cs typeface="+mj-cs"/>
              </a:rPr>
              <a:t>”</a:t>
            </a:r>
            <a:endParaRPr lang="zh-CN" altLang="en-US" sz="4000" b="0" dirty="0">
              <a:solidFill>
                <a:srgbClr val="309F8E"/>
              </a:solidFill>
              <a:latin typeface="Aa新华复兴体" panose="02010600010101010101" pitchFamily="2" charset="-122"/>
              <a:ea typeface="Aa新华复兴体" panose="02010600010101010101" pitchFamily="2" charset="-122"/>
              <a:cs typeface="+mj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61975" y="1310640"/>
            <a:ext cx="11028045" cy="3322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（一）高盐饮食的健康危害</a:t>
            </a:r>
            <a:endParaRPr lang="en-US" altLang="zh-CN" sz="20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zh-CN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食盐摄入过多可使血压升高，发生心血管疾病的风险显著增加。另外，吃盐过多还可增加胃病、骨质疏松、肥胖等疾病的患病风险。</a:t>
            </a:r>
            <a:endParaRPr lang="zh-CN" altLang="zh-CN" sz="20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zh-CN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（二）食盐推荐摄入量</a:t>
            </a:r>
            <a:endParaRPr lang="en-US" altLang="zh-CN" sz="20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zh-CN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中国居民膳食指南（</a:t>
            </a:r>
            <a:r>
              <a:rPr lang="en-US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2022</a:t>
            </a:r>
            <a:r>
              <a:rPr lang="zh-CN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）》推荐健康成人每人每天食盐摄入量不超过</a:t>
            </a:r>
            <a:r>
              <a:rPr lang="en-US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5</a:t>
            </a:r>
            <a:r>
              <a:rPr lang="zh-CN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克。</a:t>
            </a:r>
            <a:endParaRPr lang="zh-CN" altLang="zh-CN" sz="20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zh-CN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（三）少放盐，正确使用定量盐勺</a:t>
            </a:r>
            <a:endParaRPr lang="en-US" altLang="zh-CN" sz="20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zh-CN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烹调食品时应少放盐，少放</a:t>
            </a:r>
            <a:r>
              <a:rPr lang="en-US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5%-10%</a:t>
            </a:r>
            <a:r>
              <a:rPr lang="zh-CN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并不会影响菜的口味。建议使用定量盐勺控制放盐量。</a:t>
            </a:r>
            <a:endParaRPr lang="zh-CN" altLang="zh-CN" sz="20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/>
          <p:nvPr/>
        </p:nvSpPr>
        <p:spPr bwMode="auto">
          <a:xfrm>
            <a:off x="1588" y="1"/>
            <a:ext cx="12188824" cy="1053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zh-CN" sz="4000" b="0" dirty="0">
                <a:solidFill>
                  <a:srgbClr val="309F8E"/>
                </a:solidFill>
                <a:latin typeface="Aa新华复兴体" panose="02010600010101010101" pitchFamily="2" charset="-122"/>
                <a:ea typeface="Aa新华复兴体" panose="02010600010101010101" pitchFamily="2" charset="-122"/>
                <a:cs typeface="+mj-cs"/>
              </a:rPr>
              <a:t>“</a:t>
            </a:r>
            <a:r>
              <a:rPr lang="zh-CN" altLang="en-US" sz="4000" b="0" dirty="0">
                <a:solidFill>
                  <a:srgbClr val="309F8E"/>
                </a:solidFill>
                <a:latin typeface="Aa新华复兴体" panose="02010600010101010101" pitchFamily="2" charset="-122"/>
                <a:ea typeface="Aa新华复兴体" panose="02010600010101010101" pitchFamily="2" charset="-122"/>
                <a:cs typeface="+mj-cs"/>
              </a:rPr>
              <a:t>减盐行动</a:t>
            </a:r>
            <a:r>
              <a:rPr lang="en-US" altLang="zh-CN" sz="4000" b="0" dirty="0">
                <a:solidFill>
                  <a:srgbClr val="309F8E"/>
                </a:solidFill>
                <a:latin typeface="Aa新华复兴体" panose="02010600010101010101" pitchFamily="2" charset="-122"/>
                <a:ea typeface="Aa新华复兴体" panose="02010600010101010101" pitchFamily="2" charset="-122"/>
                <a:cs typeface="+mj-cs"/>
              </a:rPr>
              <a:t>”</a:t>
            </a:r>
            <a:endParaRPr lang="zh-CN" altLang="en-US" sz="4000" b="0" dirty="0">
              <a:solidFill>
                <a:srgbClr val="309F8E"/>
              </a:solidFill>
              <a:latin typeface="Aa新华复兴体" panose="02010600010101010101" pitchFamily="2" charset="-122"/>
              <a:ea typeface="Aa新华复兴体" panose="02010600010101010101" pitchFamily="2" charset="-122"/>
              <a:cs typeface="+mj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74370" y="928370"/>
            <a:ext cx="11019155" cy="5169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（四） 用其他调味品代替盐</a:t>
            </a:r>
            <a:endParaRPr lang="en-US" altLang="zh-CN" sz="20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zh-CN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尝试用辣椒、大蒜、醋和胡椒等为食物提味，也可用无盐混合调味料，减少对咸味的关注。</a:t>
            </a:r>
            <a:endParaRPr lang="en-US" altLang="zh-CN" sz="20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(</a:t>
            </a:r>
            <a:r>
              <a:rPr lang="zh-CN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五）少吃咸菜</a:t>
            </a:r>
            <a:endParaRPr lang="en-US" altLang="zh-CN" sz="20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zh-CN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少吃榨菜、咸菜和酱制食物，或选择低盐榨菜。</a:t>
            </a:r>
            <a:endParaRPr lang="zh-CN" altLang="zh-CN" sz="20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zh-CN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（六）少吃高盐包装食品</a:t>
            </a:r>
            <a:endParaRPr lang="zh-CN" altLang="zh-CN" sz="20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zh-CN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熟食肉类或午餐肉、香肠和罐头食品（例如咸牛肉、火腿肉、卤蛋、咸蛋、牛肉干、鱼罐头）的钠盐含量很高，所以应选择新鲜的肉类、海鲜和蛋类，不吃或少吃那些添加了食盐的加工食品和罐头食品。</a:t>
            </a:r>
            <a:endParaRPr lang="en-US" altLang="zh-CN" sz="20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zh-CN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（七）逐渐减少钠盐的摄入量</a:t>
            </a:r>
            <a:endParaRPr lang="en-US" altLang="zh-CN" sz="20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zh-CN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减盐需要一步步来，让您的味蕾感受和适应不同食物的自然风味，对咸味的需求会随着时间的推移逐渐降低。</a:t>
            </a:r>
            <a:endParaRPr lang="zh-CN" altLang="zh-CN" sz="20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/>
          <p:nvPr/>
        </p:nvSpPr>
        <p:spPr bwMode="auto">
          <a:xfrm>
            <a:off x="1588" y="1"/>
            <a:ext cx="12188824" cy="1053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zh-CN" sz="4000" b="0" dirty="0">
                <a:solidFill>
                  <a:srgbClr val="309F8E"/>
                </a:solidFill>
                <a:latin typeface="Aa新华复兴体" panose="02010600010101010101" pitchFamily="2" charset="-122"/>
                <a:ea typeface="Aa新华复兴体" panose="02010600010101010101" pitchFamily="2" charset="-122"/>
                <a:cs typeface="+mj-cs"/>
              </a:rPr>
              <a:t>“</a:t>
            </a:r>
            <a:r>
              <a:rPr lang="zh-CN" altLang="en-US" sz="4000" b="0" dirty="0">
                <a:solidFill>
                  <a:srgbClr val="309F8E"/>
                </a:solidFill>
                <a:latin typeface="Aa新华复兴体" panose="02010600010101010101" pitchFamily="2" charset="-122"/>
                <a:ea typeface="Aa新华复兴体" panose="02010600010101010101" pitchFamily="2" charset="-122"/>
                <a:cs typeface="+mj-cs"/>
              </a:rPr>
              <a:t>减盐行动</a:t>
            </a:r>
            <a:r>
              <a:rPr lang="en-US" altLang="zh-CN" sz="4000" b="0" dirty="0">
                <a:solidFill>
                  <a:srgbClr val="309F8E"/>
                </a:solidFill>
                <a:latin typeface="Aa新华复兴体" panose="02010600010101010101" pitchFamily="2" charset="-122"/>
                <a:ea typeface="Aa新华复兴体" panose="02010600010101010101" pitchFamily="2" charset="-122"/>
                <a:cs typeface="+mj-cs"/>
              </a:rPr>
              <a:t>”</a:t>
            </a:r>
            <a:endParaRPr lang="zh-CN" altLang="en-US" sz="4000" b="0" dirty="0">
              <a:solidFill>
                <a:srgbClr val="309F8E"/>
              </a:solidFill>
              <a:latin typeface="Aa新华复兴体" panose="02010600010101010101" pitchFamily="2" charset="-122"/>
              <a:ea typeface="Aa新华复兴体" panose="02010600010101010101" pitchFamily="2" charset="-122"/>
              <a:cs typeface="+mj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13410" y="1262380"/>
            <a:ext cx="10976610" cy="4246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（八）阅读营养成分表</a:t>
            </a:r>
            <a:endParaRPr lang="zh-CN" altLang="zh-CN" sz="20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zh-CN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在超市购买食品时，阅读营养成分表，尽可能购买钠盐含量较低的包装食品和罐装食品，和选择标有“低盐”、“少盐”、或“无盐”的食品。</a:t>
            </a:r>
            <a:endParaRPr lang="en-US" altLang="zh-CN" sz="20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zh-CN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（九）在外出就餐时选择低盐食品</a:t>
            </a:r>
            <a:endParaRPr lang="en-US" altLang="zh-CN" sz="20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zh-CN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尽可能减少外出就餐，在外就餐时主动要求餐馆少放盐，如有可能，尽量选择低盐菜品。</a:t>
            </a:r>
            <a:endParaRPr lang="zh-CN" altLang="zh-CN" sz="20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zh-CN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（十）关注调味品</a:t>
            </a:r>
            <a:endParaRPr lang="en-US" altLang="zh-CN" sz="20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zh-CN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像酱油、蚝油、豆瓣酱、味精、鸡精、沙拉酱和调料包这类调味品的钠盐含量都很高。选择低钠盐、低盐酱油，减少味精、鸡精、豆瓣酱用量，使用混合调味包时只洒一点点，而不是将整包用完。</a:t>
            </a:r>
            <a:endParaRPr lang="zh-CN" altLang="en-US" sz="20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/>
          <p:nvPr/>
        </p:nvSpPr>
        <p:spPr bwMode="auto">
          <a:xfrm>
            <a:off x="1588" y="1"/>
            <a:ext cx="12188824" cy="1053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zh-CN" sz="4000" b="0" dirty="0">
                <a:solidFill>
                  <a:srgbClr val="309F8E"/>
                </a:solidFill>
                <a:latin typeface="Aa新华复兴体" panose="02010600010101010101" pitchFamily="2" charset="-122"/>
                <a:ea typeface="Aa新华复兴体" panose="02010600010101010101" pitchFamily="2" charset="-122"/>
                <a:cs typeface="+mj-cs"/>
              </a:rPr>
              <a:t>“</a:t>
            </a:r>
            <a:r>
              <a:rPr lang="zh-CN" altLang="en-US" sz="4000" b="0" dirty="0">
                <a:solidFill>
                  <a:srgbClr val="309F8E"/>
                </a:solidFill>
                <a:latin typeface="Aa新华复兴体" panose="02010600010101010101" pitchFamily="2" charset="-122"/>
                <a:ea typeface="Aa新华复兴体" panose="02010600010101010101" pitchFamily="2" charset="-122"/>
                <a:cs typeface="+mj-cs"/>
              </a:rPr>
              <a:t>减盐行动</a:t>
            </a:r>
            <a:r>
              <a:rPr lang="en-US" altLang="zh-CN" sz="4000" b="0" dirty="0">
                <a:solidFill>
                  <a:srgbClr val="309F8E"/>
                </a:solidFill>
                <a:latin typeface="Aa新华复兴体" panose="02010600010101010101" pitchFamily="2" charset="-122"/>
                <a:ea typeface="Aa新华复兴体" panose="02010600010101010101" pitchFamily="2" charset="-122"/>
                <a:cs typeface="+mj-cs"/>
              </a:rPr>
              <a:t>”</a:t>
            </a:r>
            <a:endParaRPr lang="zh-CN" altLang="en-US" sz="4000" b="0" dirty="0">
              <a:solidFill>
                <a:srgbClr val="309F8E"/>
              </a:solidFill>
              <a:latin typeface="Aa新华复兴体" panose="02010600010101010101" pitchFamily="2" charset="-122"/>
              <a:ea typeface="Aa新华复兴体" panose="02010600010101010101" pitchFamily="2" charset="-122"/>
              <a:cs typeface="+mj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12140" y="928370"/>
            <a:ext cx="11036935" cy="3784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endParaRPr lang="zh-CN" altLang="en-US" sz="20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zh-CN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（十一）警惕“藏起来”的盐</a:t>
            </a:r>
            <a:endParaRPr lang="en-US" altLang="zh-CN" sz="20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zh-CN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除了调味品、腌制品、熟肉制品外，还有一些方便食品（如方便面、速冻食品等）和零食（如五香瓜子、话梅、果脯、薯条等）里含有过多的不可见盐，有些食品甚至尝起来根本不觉得咸。我们要少吃这些藏盐的加工食品。</a:t>
            </a:r>
            <a:endParaRPr lang="zh-CN" altLang="zh-CN" sz="20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zh-CN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（十二）增加钾的摄入量</a:t>
            </a:r>
            <a:endParaRPr lang="en-US" altLang="zh-CN" sz="20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zh-CN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选择含钾的食品，例如蔬菜和水果。蔬菜水果含钠少、含钾高，建议每餐都有新鲜的蔬菜或水果。这样有助于降低血压。其它含钾的食品还包括酸奶、蛤蜊、比目鱼、橙汁和牛奶等。</a:t>
            </a:r>
            <a:endParaRPr lang="zh-CN" altLang="zh-CN" sz="20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/>
          <p:nvPr/>
        </p:nvSpPr>
        <p:spPr bwMode="auto">
          <a:xfrm>
            <a:off x="1922986" y="0"/>
            <a:ext cx="7870824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zh-CN" sz="4000" b="0" dirty="0">
                <a:solidFill>
                  <a:srgbClr val="309F8E"/>
                </a:solidFill>
                <a:latin typeface="Aa新华复兴体" panose="02010600010101010101" pitchFamily="2" charset="-122"/>
                <a:ea typeface="Aa新华复兴体" panose="02010600010101010101" pitchFamily="2" charset="-122"/>
                <a:cs typeface="+mj-cs"/>
              </a:rPr>
              <a:t>“</a:t>
            </a:r>
            <a:r>
              <a:rPr lang="zh-CN" altLang="en-US" sz="4000" b="0" dirty="0">
                <a:solidFill>
                  <a:srgbClr val="309F8E"/>
                </a:solidFill>
                <a:latin typeface="Aa新华复兴体" panose="02010600010101010101" pitchFamily="2" charset="-122"/>
                <a:ea typeface="Aa新华复兴体" panose="02010600010101010101" pitchFamily="2" charset="-122"/>
                <a:cs typeface="+mj-cs"/>
              </a:rPr>
              <a:t>减油行动</a:t>
            </a:r>
            <a:r>
              <a:rPr lang="en-US" altLang="zh-CN" sz="4000" b="0" dirty="0">
                <a:solidFill>
                  <a:srgbClr val="309F8E"/>
                </a:solidFill>
                <a:latin typeface="Aa新华复兴体" panose="02010600010101010101" pitchFamily="2" charset="-122"/>
                <a:ea typeface="Aa新华复兴体" panose="02010600010101010101" pitchFamily="2" charset="-122"/>
                <a:cs typeface="+mj-cs"/>
              </a:rPr>
              <a:t>”</a:t>
            </a:r>
            <a:endParaRPr lang="zh-CN" altLang="en-US" sz="4000" b="0" dirty="0">
              <a:solidFill>
                <a:srgbClr val="309F8E"/>
              </a:solidFill>
              <a:latin typeface="Aa新华复兴体" panose="02010600010101010101" pitchFamily="2" charset="-122"/>
              <a:ea typeface="Aa新华复兴体" panose="02010600010101010101" pitchFamily="2" charset="-122"/>
              <a:cs typeface="+mj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43560" y="1054100"/>
            <a:ext cx="11122660" cy="4707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（一）油摄入过多的危害</a:t>
            </a:r>
            <a:endParaRPr lang="en-US" altLang="zh-CN" sz="20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zh-CN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高脂肪、高胆固醇膳食（包括摄入过多的烹调油和动物脂肪）是高脂血症的危险因素。长期血脂异常可引起脂肪肝、动脉粥样硬化、冠心病、脑卒中、肾动脉硬化等疾病。高脂肪膳食也是肥胖发生的主要原因，而肥胖是糖尿病、高血压、血脂异常、动脉粥样硬化和冠心病的独立危险因素。</a:t>
            </a:r>
            <a:endParaRPr lang="zh-CN" altLang="zh-CN" sz="20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zh-CN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（二）油摄入量标准</a:t>
            </a:r>
            <a:endParaRPr lang="en-US" altLang="zh-CN" sz="20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zh-CN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中国居民膳食指南推荐，健康成人每人每天烹调用油量不超过</a:t>
            </a:r>
            <a:r>
              <a:rPr lang="en-US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25-30</a:t>
            </a:r>
            <a:r>
              <a:rPr lang="zh-CN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克。</a:t>
            </a:r>
            <a:endParaRPr lang="zh-CN" altLang="zh-CN" sz="20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zh-CN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（三）选择有利于健康的烹调方法</a:t>
            </a:r>
            <a:endParaRPr lang="en-US" altLang="zh-CN" sz="20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zh-CN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烹调食物时尽可能不用烹调油或用很少量烹调油的方法，如蒸、煮、炖、焖、水滑熘、拌、急火快炒等。</a:t>
            </a:r>
            <a:endParaRPr lang="zh-CN" altLang="zh-CN" sz="20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zh-CN" altLang="zh-CN" sz="20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/>
          <p:nvPr/>
        </p:nvSpPr>
        <p:spPr bwMode="auto">
          <a:xfrm>
            <a:off x="1922986" y="0"/>
            <a:ext cx="7870824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zh-CN" sz="4000" b="0" dirty="0">
                <a:solidFill>
                  <a:srgbClr val="309F8E"/>
                </a:solidFill>
                <a:latin typeface="Aa新华复兴体" panose="02010600010101010101" pitchFamily="2" charset="-122"/>
                <a:ea typeface="Aa新华复兴体" panose="02010600010101010101" pitchFamily="2" charset="-122"/>
                <a:cs typeface="+mj-cs"/>
              </a:rPr>
              <a:t>“</a:t>
            </a:r>
            <a:r>
              <a:rPr lang="zh-CN" altLang="en-US" sz="4000" b="0" dirty="0">
                <a:solidFill>
                  <a:srgbClr val="309F8E"/>
                </a:solidFill>
                <a:latin typeface="Aa新华复兴体" panose="02010600010101010101" pitchFamily="2" charset="-122"/>
                <a:ea typeface="Aa新华复兴体" panose="02010600010101010101" pitchFamily="2" charset="-122"/>
                <a:cs typeface="+mj-cs"/>
              </a:rPr>
              <a:t>减油行动</a:t>
            </a:r>
            <a:r>
              <a:rPr lang="en-US" altLang="zh-CN" sz="4000" b="0" dirty="0">
                <a:solidFill>
                  <a:srgbClr val="309F8E"/>
                </a:solidFill>
                <a:latin typeface="Aa新华复兴体" panose="02010600010101010101" pitchFamily="2" charset="-122"/>
                <a:ea typeface="Aa新华复兴体" panose="02010600010101010101" pitchFamily="2" charset="-122"/>
                <a:cs typeface="+mj-cs"/>
              </a:rPr>
              <a:t>”</a:t>
            </a:r>
            <a:endParaRPr lang="zh-CN" altLang="en-US" sz="4000" b="0" dirty="0">
              <a:solidFill>
                <a:srgbClr val="309F8E"/>
              </a:solidFill>
              <a:latin typeface="Aa新华复兴体" panose="02010600010101010101" pitchFamily="2" charset="-122"/>
              <a:ea typeface="Aa新华复兴体" panose="02010600010101010101" pitchFamily="2" charset="-122"/>
              <a:cs typeface="+mj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61670" y="1101725"/>
            <a:ext cx="11000740" cy="4246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（四）用煎代替炸</a:t>
            </a:r>
            <a:endParaRPr lang="en-US" altLang="zh-CN" sz="20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zh-CN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用煎的方法代替炸可减少烹调油的摄入。</a:t>
            </a:r>
            <a:endParaRPr lang="zh-CN" altLang="zh-CN" sz="20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zh-CN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（五）使用控油壶，减少油摄入</a:t>
            </a:r>
            <a:endParaRPr lang="en-US" altLang="zh-CN" sz="20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zh-CN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把全家每天应该食用的烹调油倒入控油壶，炒菜用油均从控油壶中取用。坚持家庭定量用油，控制总量。</a:t>
            </a:r>
            <a:endParaRPr lang="en-US" altLang="zh-CN" sz="20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zh-CN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（六）少吃油炸食品</a:t>
            </a:r>
            <a:endParaRPr lang="en-US" altLang="zh-CN" sz="20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zh-CN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少吃或不吃油炸食品如炸鸡腿、炸薯条、炸鸡翅、油条油饼等；并且在外就餐时，少点油炸类菜品。</a:t>
            </a:r>
            <a:endParaRPr lang="zh-CN" altLang="zh-CN" sz="20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zh-CN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（七）尽量不用动物性脂肪炒菜做饭</a:t>
            </a:r>
            <a:endParaRPr lang="zh-CN" altLang="zh-CN" sz="20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/>
          <p:nvPr/>
        </p:nvSpPr>
        <p:spPr bwMode="auto">
          <a:xfrm>
            <a:off x="1922986" y="0"/>
            <a:ext cx="7870824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zh-CN" sz="4000" b="0" dirty="0">
                <a:solidFill>
                  <a:srgbClr val="309F8E"/>
                </a:solidFill>
                <a:latin typeface="Aa新华复兴体" panose="02010600010101010101" pitchFamily="2" charset="-122"/>
                <a:ea typeface="Aa新华复兴体" panose="02010600010101010101" pitchFamily="2" charset="-122"/>
                <a:cs typeface="+mj-cs"/>
              </a:rPr>
              <a:t>“</a:t>
            </a:r>
            <a:r>
              <a:rPr lang="zh-CN" altLang="en-US" sz="4000" b="0" dirty="0">
                <a:solidFill>
                  <a:srgbClr val="309F8E"/>
                </a:solidFill>
                <a:latin typeface="Aa新华复兴体" panose="02010600010101010101" pitchFamily="2" charset="-122"/>
                <a:ea typeface="Aa新华复兴体" panose="02010600010101010101" pitchFamily="2" charset="-122"/>
                <a:cs typeface="+mj-cs"/>
              </a:rPr>
              <a:t>减油行动</a:t>
            </a:r>
            <a:r>
              <a:rPr lang="en-US" altLang="zh-CN" sz="4000" b="0" dirty="0">
                <a:solidFill>
                  <a:srgbClr val="309F8E"/>
                </a:solidFill>
                <a:latin typeface="Aa新华复兴体" panose="02010600010101010101" pitchFamily="2" charset="-122"/>
                <a:ea typeface="Aa新华复兴体" panose="02010600010101010101" pitchFamily="2" charset="-122"/>
                <a:cs typeface="+mj-cs"/>
              </a:rPr>
              <a:t>”</a:t>
            </a:r>
            <a:endParaRPr lang="zh-CN" altLang="en-US" sz="4000" b="0" dirty="0">
              <a:solidFill>
                <a:srgbClr val="309F8E"/>
              </a:solidFill>
              <a:latin typeface="Aa新华复兴体" panose="02010600010101010101" pitchFamily="2" charset="-122"/>
              <a:ea typeface="Aa新华复兴体" panose="02010600010101010101" pitchFamily="2" charset="-122"/>
              <a:cs typeface="+mj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737792" y="1736737"/>
            <a:ext cx="12188824" cy="28079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（八）吃多种植物油</a:t>
            </a:r>
            <a:endParaRPr lang="en-US" altLang="zh-CN" sz="20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zh-CN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不同植物油的营养特点不同，应经常更换烹调油的种类，食用多种植物油。</a:t>
            </a:r>
            <a:endParaRPr lang="zh-CN" altLang="zh-CN" sz="20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zh-CN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（九）不喝菜汤</a:t>
            </a:r>
            <a:endParaRPr lang="en-US" altLang="zh-CN" sz="20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zh-CN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由于一部分炒菜的油会留在菜汤里，所以不要喝菜汤。</a:t>
            </a:r>
            <a:endParaRPr lang="zh-CN" altLang="zh-CN" sz="20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zh-CN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（十）阅读营养成分表</a:t>
            </a:r>
            <a:endParaRPr lang="en-US" altLang="zh-CN" sz="20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zh-CN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在超市购买食品时，阅读营养成分表，选择含油脂低，不含反式脂肪酸的食物。</a:t>
            </a:r>
            <a:endParaRPr lang="zh-CN" altLang="zh-CN" sz="20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98830" y="1464945"/>
            <a:ext cx="10619740" cy="3784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 algn="just">
              <a:lnSpc>
                <a:spcPct val="150000"/>
              </a:lnSpc>
            </a:pPr>
            <a:r>
              <a:rPr lang="zh-CN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（一）添加糖是指什么</a:t>
            </a:r>
            <a:endParaRPr lang="zh-CN" altLang="zh-CN" sz="20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indent="266700" algn="just">
              <a:lnSpc>
                <a:spcPct val="150000"/>
              </a:lnSpc>
            </a:pPr>
            <a:r>
              <a:rPr lang="zh-CN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添加糖是指包括由生产商、厨师或消费者在食品中添加的单糖和双糖以及天然存在于蜂蜜、糖浆、果汁和浓缩果汁中的糖分。</a:t>
            </a:r>
            <a:endParaRPr lang="en-US" altLang="zh-CN" sz="20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indent="266700" algn="just">
              <a:lnSpc>
                <a:spcPct val="150000"/>
              </a:lnSpc>
            </a:pPr>
            <a:r>
              <a:rPr lang="zh-CN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（二）添加糖的危害</a:t>
            </a:r>
            <a:endParaRPr lang="en-US" altLang="zh-CN" sz="20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indent="266700" algn="just">
              <a:lnSpc>
                <a:spcPct val="150000"/>
              </a:lnSpc>
            </a:pPr>
            <a:r>
              <a:rPr lang="zh-CN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饮食中的糖是龋齿最重要的危险因素；添加糖与饮食质量不佳、肥胖和慢性疾病风险有关。摄入添加糖，尤其是通过饮用含糖饮料摄入添加糖会增加总能量摄入，可能会降低其他营养食品的摄入，造成膳食不平衡，导致体重增加，并加剧慢性疾病风险。</a:t>
            </a:r>
            <a:endParaRPr lang="zh-CN" altLang="zh-CN" sz="20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indent="266700" algn="just">
              <a:lnSpc>
                <a:spcPct val="150000"/>
              </a:lnSpc>
            </a:pPr>
            <a:endParaRPr lang="zh-CN" altLang="en-US" sz="20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标题 1"/>
          <p:cNvSpPr txBox="1"/>
          <p:nvPr/>
        </p:nvSpPr>
        <p:spPr bwMode="auto">
          <a:xfrm>
            <a:off x="2021692" y="0"/>
            <a:ext cx="7870824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zh-CN" sz="4000" b="0" dirty="0">
                <a:solidFill>
                  <a:srgbClr val="309F8E"/>
                </a:solidFill>
                <a:latin typeface="Aa新华复兴体" panose="02010600010101010101" pitchFamily="2" charset="-122"/>
                <a:ea typeface="Aa新华复兴体" panose="02010600010101010101" pitchFamily="2" charset="-122"/>
                <a:cs typeface="+mj-cs"/>
              </a:rPr>
              <a:t>“</a:t>
            </a:r>
            <a:r>
              <a:rPr lang="zh-CN" altLang="en-US" sz="4000" b="0" dirty="0">
                <a:solidFill>
                  <a:srgbClr val="309F8E"/>
                </a:solidFill>
                <a:latin typeface="Aa新华复兴体" panose="02010600010101010101" pitchFamily="2" charset="-122"/>
                <a:ea typeface="Aa新华复兴体" panose="02010600010101010101" pitchFamily="2" charset="-122"/>
                <a:cs typeface="+mj-cs"/>
              </a:rPr>
              <a:t>减糖行动</a:t>
            </a:r>
            <a:r>
              <a:rPr lang="en-US" altLang="zh-CN" sz="4000" b="0" dirty="0">
                <a:solidFill>
                  <a:srgbClr val="309F8E"/>
                </a:solidFill>
                <a:latin typeface="Aa新华复兴体" panose="02010600010101010101" pitchFamily="2" charset="-122"/>
                <a:ea typeface="Aa新华复兴体" panose="02010600010101010101" pitchFamily="2" charset="-122"/>
                <a:cs typeface="+mj-cs"/>
              </a:rPr>
              <a:t>”</a:t>
            </a:r>
            <a:endParaRPr lang="zh-CN" altLang="en-US" sz="4000" b="0" dirty="0">
              <a:solidFill>
                <a:srgbClr val="309F8E"/>
              </a:solidFill>
              <a:latin typeface="Aa新华复兴体" panose="02010600010101010101" pitchFamily="2" charset="-122"/>
              <a:ea typeface="Aa新华复兴体" panose="02010600010101010101" pitchFamily="2" charset="-122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516265" y="2173726"/>
            <a:ext cx="7306620" cy="175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柯受良</a:t>
            </a:r>
            <a:endParaRPr lang="zh-CN" altLang="en-US" sz="3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过量饮酒导致哮喘病发作</a:t>
            </a:r>
            <a:endParaRPr lang="zh-CN" altLang="en-US" sz="3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标题 1"/>
          <p:cNvSpPr>
            <a:spLocks noGrp="1"/>
          </p:cNvSpPr>
          <p:nvPr>
            <p:ph type="title" idx="4294967295"/>
          </p:nvPr>
        </p:nvSpPr>
        <p:spPr>
          <a:xfrm>
            <a:off x="1992433" y="509286"/>
            <a:ext cx="8666180" cy="1071570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000" dirty="0">
                <a:solidFill>
                  <a:srgbClr val="309F8E"/>
                </a:solidFill>
                <a:latin typeface="Aa新华复兴体" panose="02010600010101010101" pitchFamily="2" charset="-122"/>
                <a:ea typeface="Aa新华复兴体" panose="02010600010101010101" pitchFamily="2" charset="-122"/>
              </a:rPr>
              <a:t>这些疾病与什么有关？</a:t>
            </a:r>
            <a:endParaRPr lang="zh-CN" altLang="en-US" sz="4000" dirty="0">
              <a:solidFill>
                <a:srgbClr val="309F8E"/>
              </a:solidFill>
              <a:latin typeface="Aa新华复兴体" panose="02010600010101010101" pitchFamily="2" charset="-122"/>
              <a:ea typeface="Aa新华复兴体" panose="02010600010101010101" pitchFamily="2" charset="-122"/>
            </a:endParaRPr>
          </a:p>
        </p:txBody>
      </p:sp>
      <p:pic>
        <p:nvPicPr>
          <p:cNvPr id="3" name="图片 2" descr="1526090260024426843458b"/>
          <p:cNvPicPr>
            <a:picLocks noChangeAspect="1"/>
          </p:cNvPicPr>
          <p:nvPr/>
        </p:nvPicPr>
        <p:blipFill>
          <a:blip r:embed="rId1"/>
          <a:srcRect b="3399"/>
          <a:stretch>
            <a:fillRect/>
          </a:stretch>
        </p:blipFill>
        <p:spPr>
          <a:xfrm>
            <a:off x="1574800" y="1522095"/>
            <a:ext cx="2754630" cy="40093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55930" y="1095375"/>
            <a:ext cx="11141075" cy="3784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 algn="just">
              <a:lnSpc>
                <a:spcPct val="150000"/>
              </a:lnSpc>
            </a:pPr>
            <a:r>
              <a:rPr lang="zh-CN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（三）添加糖的推荐摄入量</a:t>
            </a:r>
            <a:endParaRPr lang="en-US" altLang="zh-CN" sz="20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indent="266700" algn="just">
              <a:lnSpc>
                <a:spcPct val="150000"/>
              </a:lnSpc>
            </a:pPr>
            <a:r>
              <a:rPr lang="zh-CN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《中国居民膳食指南（</a:t>
            </a:r>
            <a:r>
              <a:rPr lang="en-US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2022</a:t>
            </a:r>
            <a:r>
              <a:rPr lang="zh-CN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）》推荐每人每天添加糖摄入量不超过</a:t>
            </a:r>
            <a:r>
              <a:rPr lang="en-US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50g</a:t>
            </a:r>
            <a:r>
              <a:rPr lang="zh-CN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，最好控制在</a:t>
            </a:r>
            <a:r>
              <a:rPr lang="en-US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25g</a:t>
            </a:r>
            <a:r>
              <a:rPr lang="zh-CN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以下。</a:t>
            </a:r>
            <a:endParaRPr lang="en-US" altLang="zh-CN" sz="20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indent="266700" algn="just">
              <a:lnSpc>
                <a:spcPct val="150000"/>
              </a:lnSpc>
            </a:pPr>
            <a:r>
              <a:rPr lang="zh-CN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（四）多喝白开水，不喝或少喝含糖饮料</a:t>
            </a:r>
            <a:endParaRPr lang="en-US" altLang="zh-CN" sz="20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indent="266700" algn="just">
              <a:lnSpc>
                <a:spcPct val="150000"/>
              </a:lnSpc>
            </a:pPr>
            <a:r>
              <a:rPr lang="zh-CN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果汁饮料、碳酸饮料中含糖多，每</a:t>
            </a:r>
            <a:r>
              <a:rPr lang="en-US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100ml</a:t>
            </a:r>
            <a:r>
              <a:rPr lang="zh-CN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含糖饮料中平均含有添加糖</a:t>
            </a:r>
            <a:r>
              <a:rPr lang="en-US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7g</a:t>
            </a:r>
            <a:r>
              <a:rPr lang="zh-CN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。日常生活中应该多喝白开水，不喝或少喝含糖饮料。</a:t>
            </a:r>
            <a:endParaRPr lang="en-US" altLang="zh-CN" sz="20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indent="266700" algn="just">
              <a:lnSpc>
                <a:spcPct val="150000"/>
              </a:lnSpc>
            </a:pPr>
            <a:r>
              <a:rPr lang="zh-CN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（五）减少吃高糖食物的次数</a:t>
            </a:r>
            <a:endParaRPr lang="en-US" altLang="zh-CN" sz="20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indent="266700" algn="just">
              <a:lnSpc>
                <a:spcPct val="150000"/>
              </a:lnSpc>
            </a:pPr>
            <a:r>
              <a:rPr lang="zh-CN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为达到相应的口味，一些食品在加工时也会添加很多糖，如饼干、冰淇淋、巧克力、糖果、糕点、蜜饯、果酱等，应减少这些食物的摄入频率。</a:t>
            </a:r>
            <a:endParaRPr lang="zh-CN" altLang="zh-CN" sz="20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标题 1"/>
          <p:cNvSpPr txBox="1"/>
          <p:nvPr>
            <p:custDataLst>
              <p:tags r:id="rId1"/>
            </p:custDataLst>
          </p:nvPr>
        </p:nvSpPr>
        <p:spPr bwMode="auto">
          <a:xfrm>
            <a:off x="2021692" y="0"/>
            <a:ext cx="7870824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zh-CN" sz="4000" b="0" dirty="0">
                <a:solidFill>
                  <a:srgbClr val="309F8E"/>
                </a:solidFill>
                <a:latin typeface="Aa新华复兴体" panose="02010600010101010101" pitchFamily="2" charset="-122"/>
                <a:ea typeface="Aa新华复兴体" panose="02010600010101010101" pitchFamily="2" charset="-122"/>
                <a:cs typeface="+mj-cs"/>
              </a:rPr>
              <a:t>“</a:t>
            </a:r>
            <a:r>
              <a:rPr lang="zh-CN" altLang="en-US" sz="4000" b="0" dirty="0">
                <a:solidFill>
                  <a:srgbClr val="309F8E"/>
                </a:solidFill>
                <a:latin typeface="Aa新华复兴体" panose="02010600010101010101" pitchFamily="2" charset="-122"/>
                <a:ea typeface="Aa新华复兴体" panose="02010600010101010101" pitchFamily="2" charset="-122"/>
                <a:cs typeface="+mj-cs"/>
              </a:rPr>
              <a:t>减糖行动</a:t>
            </a:r>
            <a:r>
              <a:rPr lang="en-US" altLang="zh-CN" sz="4000" b="0" dirty="0">
                <a:solidFill>
                  <a:srgbClr val="309F8E"/>
                </a:solidFill>
                <a:latin typeface="Aa新华复兴体" panose="02010600010101010101" pitchFamily="2" charset="-122"/>
                <a:ea typeface="Aa新华复兴体" panose="02010600010101010101" pitchFamily="2" charset="-122"/>
                <a:cs typeface="+mj-cs"/>
              </a:rPr>
              <a:t>”</a:t>
            </a:r>
            <a:endParaRPr lang="zh-CN" altLang="en-US" sz="4000" b="0" dirty="0">
              <a:solidFill>
                <a:srgbClr val="309F8E"/>
              </a:solidFill>
              <a:latin typeface="Aa新华复兴体" panose="02010600010101010101" pitchFamily="2" charset="-122"/>
              <a:ea typeface="Aa新华复兴体" panose="02010600010101010101" pitchFamily="2" charset="-122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73233" y="1362593"/>
            <a:ext cx="10645533" cy="4246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 algn="just">
              <a:lnSpc>
                <a:spcPct val="150000"/>
              </a:lnSpc>
            </a:pPr>
            <a:r>
              <a:rPr lang="zh-CN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（六）外出就餐时注意减少糖摄入</a:t>
            </a:r>
            <a:endParaRPr lang="en-US" altLang="zh-CN" sz="20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indent="266700" algn="just">
              <a:lnSpc>
                <a:spcPct val="150000"/>
              </a:lnSpc>
            </a:pPr>
            <a:r>
              <a:rPr lang="zh-CN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餐馆里的很多菜品均使用了较多的糖，如糖醋排骨、鱼香肉丝、拔丝地瓜、甜汤等，因此，外出就餐时，如选择这类菜品应适量。</a:t>
            </a:r>
            <a:endParaRPr lang="zh-CN" altLang="zh-CN" sz="20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indent="266700" algn="just">
              <a:lnSpc>
                <a:spcPct val="150000"/>
              </a:lnSpc>
            </a:pPr>
            <a:r>
              <a:rPr lang="zh-CN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（七）烹调食物时少放糖</a:t>
            </a:r>
            <a:endParaRPr lang="zh-CN" altLang="zh-CN" sz="20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  <a:p>
            <a:pPr indent="266700" algn="just">
              <a:lnSpc>
                <a:spcPct val="150000"/>
              </a:lnSpc>
            </a:pPr>
            <a:r>
              <a:rPr lang="zh-CN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烹调菜肴时应少放糖，或者尝试用辣椒、大蒜、醋和胡椒等为食物提味以取代糖，以减少味蕾对甜味的关注。</a:t>
            </a:r>
            <a:endParaRPr lang="zh-CN" altLang="zh-CN" sz="20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  </a:t>
            </a:r>
            <a:r>
              <a:rPr lang="zh-CN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（八）婴幼儿食品无需添加糖</a:t>
            </a:r>
            <a:endParaRPr lang="zh-CN" altLang="zh-CN" sz="20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  <a:p>
            <a:pPr algn="just">
              <a:lnSpc>
                <a:spcPct val="150000"/>
              </a:lnSpc>
            </a:pPr>
            <a:r>
              <a:rPr lang="zh-CN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  </a:t>
            </a:r>
            <a:r>
              <a:rPr lang="zh-CN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婴幼儿应以喝白开水为主，如喝果汁，请喝鲜榨汁、不要额外添加糖；制作辅食时，也应避免人为添加糖，培养让婴幼儿适应食材的原味，从小养成清淡饮食的习惯。</a:t>
            </a:r>
            <a:endParaRPr lang="zh-CN" altLang="en-US" sz="20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标题 1"/>
          <p:cNvSpPr txBox="1"/>
          <p:nvPr>
            <p:custDataLst>
              <p:tags r:id="rId1"/>
            </p:custDataLst>
          </p:nvPr>
        </p:nvSpPr>
        <p:spPr bwMode="auto">
          <a:xfrm>
            <a:off x="2021692" y="0"/>
            <a:ext cx="7870824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zh-CN" sz="4000" b="0" dirty="0">
                <a:solidFill>
                  <a:srgbClr val="309F8E"/>
                </a:solidFill>
                <a:latin typeface="Aa新华复兴体" panose="02010600010101010101" pitchFamily="2" charset="-122"/>
                <a:ea typeface="Aa新华复兴体" panose="02010600010101010101" pitchFamily="2" charset="-122"/>
                <a:cs typeface="+mj-cs"/>
              </a:rPr>
              <a:t>“</a:t>
            </a:r>
            <a:r>
              <a:rPr lang="zh-CN" altLang="en-US" sz="4000" b="0" dirty="0">
                <a:solidFill>
                  <a:srgbClr val="309F8E"/>
                </a:solidFill>
                <a:latin typeface="Aa新华复兴体" panose="02010600010101010101" pitchFamily="2" charset="-122"/>
                <a:ea typeface="Aa新华复兴体" panose="02010600010101010101" pitchFamily="2" charset="-122"/>
                <a:cs typeface="+mj-cs"/>
              </a:rPr>
              <a:t>减糖行动</a:t>
            </a:r>
            <a:r>
              <a:rPr lang="en-US" altLang="zh-CN" sz="4000" b="0" dirty="0">
                <a:solidFill>
                  <a:srgbClr val="309F8E"/>
                </a:solidFill>
                <a:latin typeface="Aa新华复兴体" panose="02010600010101010101" pitchFamily="2" charset="-122"/>
                <a:ea typeface="Aa新华复兴体" panose="02010600010101010101" pitchFamily="2" charset="-122"/>
                <a:cs typeface="+mj-cs"/>
              </a:rPr>
              <a:t>”</a:t>
            </a:r>
            <a:endParaRPr lang="zh-CN" altLang="en-US" sz="4000" b="0" dirty="0">
              <a:solidFill>
                <a:srgbClr val="309F8E"/>
              </a:solidFill>
              <a:latin typeface="Aa新华复兴体" panose="02010600010101010101" pitchFamily="2" charset="-122"/>
              <a:ea typeface="Aa新华复兴体" panose="02010600010101010101" pitchFamily="2" charset="-122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494109" y="502215"/>
            <a:ext cx="10969943" cy="1371600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000" dirty="0">
                <a:solidFill>
                  <a:srgbClr val="309F8E"/>
                </a:solidFill>
                <a:latin typeface="Aa新华复兴体" panose="02010600010101010101" pitchFamily="2" charset="-122"/>
                <a:ea typeface="Aa新华复兴体" panose="02010600010101010101" pitchFamily="2" charset="-122"/>
              </a:rPr>
              <a:t>“</a:t>
            </a:r>
            <a:r>
              <a:rPr lang="zh-CN" altLang="en-US" sz="4000" dirty="0">
                <a:solidFill>
                  <a:srgbClr val="309F8E"/>
                </a:solidFill>
                <a:latin typeface="Aa新华复兴体" panose="02010600010101010101" pitchFamily="2" charset="-122"/>
                <a:ea typeface="Aa新华复兴体" panose="02010600010101010101" pitchFamily="2" charset="-122"/>
              </a:rPr>
              <a:t>三健</a:t>
            </a:r>
            <a:r>
              <a:rPr lang="en-US" altLang="zh-CN" sz="4000" dirty="0">
                <a:solidFill>
                  <a:srgbClr val="309F8E"/>
                </a:solidFill>
                <a:latin typeface="Aa新华复兴体" panose="02010600010101010101" pitchFamily="2" charset="-122"/>
                <a:ea typeface="Aa新华复兴体" panose="02010600010101010101" pitchFamily="2" charset="-122"/>
              </a:rPr>
              <a:t>”</a:t>
            </a:r>
            <a:endParaRPr lang="zh-CN" altLang="en-US" sz="4000" dirty="0">
              <a:solidFill>
                <a:srgbClr val="309F8E"/>
              </a:solidFill>
              <a:latin typeface="Aa新华复兴体" panose="02010600010101010101" pitchFamily="2" charset="-122"/>
              <a:ea typeface="Aa新华复兴体" panose="02010600010101010101" pitchFamily="2" charset="-122"/>
            </a:endParaRPr>
          </a:p>
        </p:txBody>
      </p:sp>
      <p:sp>
        <p:nvSpPr>
          <p:cNvPr id="4" name="圆角矩形 3">
            <a:hlinkClick r:id="rId1" action="ppaction://hlinksldjump"/>
          </p:cNvPr>
          <p:cNvSpPr>
            <a:spLocks noChangeArrowheads="1"/>
          </p:cNvSpPr>
          <p:nvPr/>
        </p:nvSpPr>
        <p:spPr bwMode="auto">
          <a:xfrm rot="5400000" flipV="1">
            <a:off x="2139654" y="1988983"/>
            <a:ext cx="1079500" cy="2880034"/>
          </a:xfrm>
          <a:prstGeom prst="roundRect">
            <a:avLst>
              <a:gd name="adj" fmla="val 23125"/>
            </a:avLst>
          </a:prstGeom>
          <a:noFill/>
          <a:ln w="25400" cap="flat" cmpd="sng">
            <a:solidFill>
              <a:srgbClr val="309F8E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anchor="ctr"/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rgbClr val="309F8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健康口腔</a:t>
            </a:r>
            <a:endParaRPr lang="zh-CN" altLang="en-US" sz="2000" dirty="0">
              <a:solidFill>
                <a:srgbClr val="309F8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圆角矩形 3">
            <a:hlinkClick r:id="rId1" action="ppaction://hlinksldjump"/>
          </p:cNvPr>
          <p:cNvSpPr>
            <a:spLocks noChangeArrowheads="1"/>
          </p:cNvSpPr>
          <p:nvPr/>
        </p:nvSpPr>
        <p:spPr bwMode="auto">
          <a:xfrm rot="5400000" flipV="1">
            <a:off x="5694633" y="1985954"/>
            <a:ext cx="1079500" cy="2880034"/>
          </a:xfrm>
          <a:prstGeom prst="roundRect">
            <a:avLst>
              <a:gd name="adj" fmla="val 23125"/>
            </a:avLst>
          </a:prstGeom>
          <a:noFill/>
          <a:ln w="25400" cap="flat" cmpd="sng">
            <a:solidFill>
              <a:srgbClr val="309F8E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anchor="ctr"/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rgbClr val="309F8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健康体重</a:t>
            </a:r>
            <a:endParaRPr lang="zh-CN" altLang="en-US" sz="2000" dirty="0">
              <a:solidFill>
                <a:srgbClr val="309F8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圆角矩形 3">
            <a:hlinkClick r:id="rId1" action="ppaction://hlinksldjump"/>
          </p:cNvPr>
          <p:cNvSpPr>
            <a:spLocks noChangeArrowheads="1"/>
          </p:cNvSpPr>
          <p:nvPr/>
        </p:nvSpPr>
        <p:spPr bwMode="auto">
          <a:xfrm rot="5400000" flipV="1">
            <a:off x="9131101" y="1988983"/>
            <a:ext cx="1079500" cy="2880034"/>
          </a:xfrm>
          <a:prstGeom prst="roundRect">
            <a:avLst>
              <a:gd name="adj" fmla="val 23125"/>
            </a:avLst>
          </a:prstGeom>
          <a:noFill/>
          <a:ln w="25400" cap="flat" cmpd="sng">
            <a:solidFill>
              <a:srgbClr val="309F8E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anchor="ctr"/>
          <a:lstStyle/>
          <a:p>
            <a:pPr lvl="0" algn="ctr">
              <a:lnSpc>
                <a:spcPct val="150000"/>
              </a:lnSpc>
            </a:pPr>
            <a:r>
              <a:rPr lang="zh-CN" altLang="en-US" sz="2000" dirty="0">
                <a:solidFill>
                  <a:srgbClr val="309F8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健康骨骼</a:t>
            </a:r>
            <a:endParaRPr lang="zh-CN" altLang="en-US" sz="2000" dirty="0">
              <a:solidFill>
                <a:srgbClr val="309F8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801074" y="520861"/>
            <a:ext cx="6237288" cy="857250"/>
          </a:xfrm>
          <a:noFill/>
          <a:ln>
            <a:miter lim="800000"/>
          </a:ln>
        </p:spPr>
        <p:txBody>
          <a:bodyPr vert="horz" wrap="square" lIns="91440" tIns="45720" rIns="91440" bIns="45720" numCol="1" rtlCol="0" anchor="t" anchorCtr="0" compatLnSpc="1">
            <a:no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zh-CN" altLang="en-US" sz="4000" dirty="0">
                <a:solidFill>
                  <a:srgbClr val="309F8E"/>
                </a:solidFill>
                <a:latin typeface="Aa新华复兴体" panose="02010600010101010101" pitchFamily="2" charset="-122"/>
                <a:ea typeface="Aa新华复兴体" panose="02010600010101010101" pitchFamily="2" charset="-122"/>
                <a:cs typeface="+mn-cs"/>
              </a:rPr>
              <a:t>共同关注健康口腔</a:t>
            </a:r>
            <a:endParaRPr lang="zh-CN" altLang="en-US" sz="4000" dirty="0">
              <a:solidFill>
                <a:srgbClr val="309F8E"/>
              </a:solidFill>
              <a:latin typeface="Aa新华复兴体" panose="02010600010101010101" pitchFamily="2" charset="-122"/>
              <a:ea typeface="Aa新华复兴体" panose="02010600010101010101" pitchFamily="2" charset="-122"/>
              <a:cs typeface="+mn-cs"/>
            </a:endParaRPr>
          </a:p>
        </p:txBody>
      </p:sp>
      <p:sp>
        <p:nvSpPr>
          <p:cNvPr id="23555" name="内容占位符 5"/>
          <p:cNvSpPr>
            <a:spLocks noGrp="1"/>
          </p:cNvSpPr>
          <p:nvPr>
            <p:ph idx="4294967295"/>
          </p:nvPr>
        </p:nvSpPr>
        <p:spPr bwMode="auto">
          <a:xfrm>
            <a:off x="1029970" y="2101850"/>
            <a:ext cx="9947910" cy="2928620"/>
          </a:xfrm>
          <a:noFill/>
          <a:ln>
            <a:miter lim="800000"/>
          </a:ln>
        </p:spPr>
        <p:txBody>
          <a:bodyPr vert="horz" wrap="square" lIns="91440" tIns="45720" rIns="91440" bIns="45720" numCol="1" rtlCol="0" anchor="t" anchorCtr="0" compatLnSpc="1">
            <a:normAutofit fontScale="900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zh-CN" altLang="en-US" sz="2000" dirty="0">
                <a:ea typeface="微软雅黑" panose="020B0503020204020204" pitchFamily="34" charset="-122"/>
              </a:rPr>
              <a:t>口腔健康包括：口腔颌面部慢性疼痛、口咽癌、口腔溃疡、先天性缺陷如唇腭裂、牙周（牙龈）疾病、龋病、牙齿丧失以及影响口腔的其他疾病和功能紊乱。</a:t>
            </a:r>
            <a:endParaRPr lang="en-US" altLang="zh-CN" sz="2000" dirty="0"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2000" dirty="0">
                <a:ea typeface="微软雅黑" panose="020B0503020204020204" pitchFamily="34" charset="-122"/>
              </a:rPr>
              <a:t>龋病和牙周疾病是危害我国居民口腔健康的两种最常见的疾病。</a:t>
            </a:r>
            <a:endParaRPr lang="zh-CN" altLang="zh-CN" sz="2000" dirty="0"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ea typeface="微软雅黑" panose="020B0503020204020204" pitchFamily="34" charset="-122"/>
                <a:sym typeface="+mn-ea"/>
              </a:rPr>
              <a:t>口腔疾病与糖尿病、心血管疾病等慢性非传染性疾病有密切关系，并且有着共同的危险因素。</a:t>
            </a:r>
            <a:endParaRPr lang="en-US" altLang="zh-CN" sz="2000" dirty="0"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ea typeface="微软雅黑" panose="020B0503020204020204" pitchFamily="34" charset="-122"/>
                <a:sym typeface="+mn-ea"/>
              </a:rPr>
              <a:t>我国口腔疾病负担严重，</a:t>
            </a:r>
            <a:r>
              <a:rPr lang="en-US" altLang="zh-CN" sz="2000" dirty="0">
                <a:ea typeface="微软雅黑" panose="020B0503020204020204" pitchFamily="34" charset="-122"/>
                <a:sym typeface="+mn-ea"/>
              </a:rPr>
              <a:t>5</a:t>
            </a:r>
            <a:r>
              <a:rPr lang="zh-CN" altLang="en-US" sz="2000" dirty="0">
                <a:ea typeface="微软雅黑" panose="020B0503020204020204" pitchFamily="34" charset="-122"/>
                <a:sym typeface="+mn-ea"/>
              </a:rPr>
              <a:t>岁儿童乳牙患龋齿率为</a:t>
            </a:r>
            <a:r>
              <a:rPr lang="en-US" altLang="zh-CN" sz="2000" dirty="0">
                <a:ea typeface="微软雅黑" panose="020B0503020204020204" pitchFamily="34" charset="-122"/>
                <a:sym typeface="+mn-ea"/>
              </a:rPr>
              <a:t>66.0%</a:t>
            </a:r>
            <a:r>
              <a:rPr lang="zh-CN" altLang="en-US" sz="2000" dirty="0">
                <a:ea typeface="微软雅黑" panose="020B0503020204020204" pitchFamily="34" charset="-122"/>
                <a:sym typeface="+mn-ea"/>
              </a:rPr>
              <a:t>，</a:t>
            </a:r>
            <a:r>
              <a:rPr lang="en-US" altLang="zh-CN" sz="2000" dirty="0">
                <a:ea typeface="微软雅黑" panose="020B0503020204020204" pitchFamily="34" charset="-122"/>
                <a:sym typeface="+mn-ea"/>
              </a:rPr>
              <a:t>12</a:t>
            </a:r>
            <a:r>
              <a:rPr lang="zh-CN" altLang="en-US" sz="2000" dirty="0">
                <a:ea typeface="微软雅黑" panose="020B0503020204020204" pitchFamily="34" charset="-122"/>
                <a:sym typeface="+mn-ea"/>
              </a:rPr>
              <a:t>岁儿童恒牙患龋齿率为</a:t>
            </a:r>
            <a:r>
              <a:rPr lang="en-US" altLang="zh-CN" sz="2000" dirty="0">
                <a:ea typeface="微软雅黑" panose="020B0503020204020204" pitchFamily="34" charset="-122"/>
                <a:sym typeface="+mn-ea"/>
              </a:rPr>
              <a:t>28.9%</a:t>
            </a:r>
            <a:r>
              <a:rPr lang="zh-CN" altLang="en-US" sz="2000" dirty="0">
                <a:ea typeface="微软雅黑" panose="020B0503020204020204" pitchFamily="34" charset="-122"/>
                <a:sym typeface="+mn-ea"/>
              </a:rPr>
              <a:t>，并且有增高趋势；成年人牙周健康率仅为</a:t>
            </a:r>
            <a:r>
              <a:rPr lang="en-US" altLang="zh-CN" sz="2000" dirty="0">
                <a:ea typeface="微软雅黑" panose="020B0503020204020204" pitchFamily="34" charset="-122"/>
                <a:sym typeface="+mn-ea"/>
              </a:rPr>
              <a:t>14.5%</a:t>
            </a:r>
            <a:r>
              <a:rPr lang="zh-CN" altLang="en-US" sz="2000" dirty="0">
                <a:ea typeface="微软雅黑" panose="020B0503020204020204" pitchFamily="34" charset="-122"/>
                <a:sym typeface="+mn-ea"/>
              </a:rPr>
              <a:t>，牙根出血检出率高达</a:t>
            </a:r>
            <a:r>
              <a:rPr lang="en-US" altLang="zh-CN" sz="2000" dirty="0">
                <a:ea typeface="微软雅黑" panose="020B0503020204020204" pitchFamily="34" charset="-122"/>
                <a:sym typeface="+mn-ea"/>
              </a:rPr>
              <a:t>77.3%</a:t>
            </a:r>
            <a:endParaRPr lang="zh-CN" altLang="en-US" sz="2000" dirty="0">
              <a:ea typeface="微软雅黑" panose="020B0503020204020204" pitchFamily="34" charset="-122"/>
            </a:endParaRPr>
          </a:p>
          <a:p>
            <a:pPr marL="0" indent="0">
              <a:lnSpc>
                <a:spcPct val="150000"/>
              </a:lnSpc>
              <a:buNone/>
            </a:pPr>
            <a:endParaRPr lang="zh-CN" altLang="en-US" sz="2000" dirty="0"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3175" y="642938"/>
            <a:ext cx="12188825" cy="857250"/>
          </a:xfrm>
          <a:noFill/>
          <a:ln>
            <a:miter lim="800000"/>
          </a:ln>
        </p:spPr>
        <p:txBody>
          <a:bodyPr vert="horz" wrap="square" lIns="91440" tIns="45720" rIns="91440" bIns="45720" numCol="1" rtlCol="0" anchor="t" anchorCtr="0" compatLnSpc="1">
            <a:no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zh-CN" altLang="en-US" sz="4000" dirty="0">
                <a:solidFill>
                  <a:srgbClr val="309F8E"/>
                </a:solidFill>
                <a:latin typeface="Aa新华复兴体" panose="02010600010101010101" pitchFamily="2" charset="-122"/>
                <a:ea typeface="Aa新华复兴体" panose="02010600010101010101" pitchFamily="2" charset="-122"/>
                <a:cs typeface="+mn-cs"/>
              </a:rPr>
              <a:t>如何做好个人的</a:t>
            </a:r>
            <a:r>
              <a:rPr lang="zh-CN" altLang="zh-CN" sz="4000" dirty="0">
                <a:solidFill>
                  <a:srgbClr val="309F8E"/>
                </a:solidFill>
                <a:latin typeface="Aa新华复兴体" panose="02010600010101010101" pitchFamily="2" charset="-122"/>
                <a:ea typeface="Aa新华复兴体" panose="02010600010101010101" pitchFamily="2" charset="-122"/>
                <a:cs typeface="+mn-cs"/>
              </a:rPr>
              <a:t>口腔保健</a:t>
            </a:r>
            <a:endParaRPr lang="zh-CN" altLang="en-US" sz="4000" dirty="0">
              <a:solidFill>
                <a:srgbClr val="309F8E"/>
              </a:solidFill>
              <a:latin typeface="Aa新华复兴体" panose="02010600010101010101" pitchFamily="2" charset="-122"/>
              <a:ea typeface="Aa新华复兴体" panose="02010600010101010101" pitchFamily="2" charset="-122"/>
              <a:cs typeface="+mn-cs"/>
            </a:endParaRPr>
          </a:p>
        </p:txBody>
      </p:sp>
      <p:sp>
        <p:nvSpPr>
          <p:cNvPr id="24579" name="内容占位符 5"/>
          <p:cNvSpPr>
            <a:spLocks noGrp="1"/>
          </p:cNvSpPr>
          <p:nvPr>
            <p:ph idx="4294967295"/>
          </p:nvPr>
        </p:nvSpPr>
        <p:spPr bwMode="auto">
          <a:xfrm>
            <a:off x="5388806" y="2528433"/>
            <a:ext cx="5214938" cy="1643063"/>
          </a:xfrm>
          <a:noFill/>
          <a:ln>
            <a:miter lim="800000"/>
          </a:ln>
        </p:spPr>
        <p:txBody>
          <a:bodyPr vert="horz" wrap="square" lIns="91440" tIns="45720" rIns="91440" bIns="45720" numCol="1" rtlCol="0" anchor="t" anchorCtr="0" compatLnSpc="1">
            <a:normAutofit lnSpcReduction="10000"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zh-CN" sz="2000" dirty="0">
                <a:ea typeface="微软雅黑" panose="020B0503020204020204" pitchFamily="34" charset="-122"/>
              </a:rPr>
              <a:t>早晚刷牙、饭后漱口</a:t>
            </a:r>
            <a:endParaRPr lang="en-US" altLang="zh-CN" sz="2000" dirty="0"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zh-CN" sz="2000" dirty="0">
                <a:ea typeface="微软雅黑" panose="020B0503020204020204" pitchFamily="34" charset="-122"/>
              </a:rPr>
              <a:t>做到一人一刷一口杯</a:t>
            </a:r>
            <a:endParaRPr lang="en-US" altLang="zh-CN" sz="2000" dirty="0"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dirty="0">
                <a:ea typeface="微软雅黑" panose="020B0503020204020204" pitchFamily="34" charset="-122"/>
              </a:rPr>
              <a:t>使用保健牙刷，注意及时更换</a:t>
            </a:r>
            <a:endParaRPr lang="en-US" altLang="zh-CN" sz="2000" dirty="0"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Tx/>
              <a:buNone/>
            </a:pPr>
            <a:endParaRPr lang="en-US" altLang="zh-CN" sz="2000" dirty="0"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942" y="2093668"/>
            <a:ext cx="2811225" cy="26706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4294967295"/>
          </p:nvPr>
        </p:nvSpPr>
        <p:spPr>
          <a:xfrm>
            <a:off x="713740" y="1094740"/>
            <a:ext cx="10927715" cy="4214495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ea"/>
              <a:buAutoNum type="ea1JpnChsDbPeriod"/>
            </a:pP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口腔健康是指牙齿清洁、无龋洞、无痛感，牙龈颜色正常、无出血现象。</a:t>
            </a:r>
            <a:endParaRPr lang="zh-CN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514350" indent="-514350">
              <a:lnSpc>
                <a:spcPct val="150000"/>
              </a:lnSpc>
              <a:buFont typeface="+mj-ea"/>
              <a:buAutoNum type="ea1JpnChsDbPeriod"/>
            </a:pP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每天早晨起床后、晚上睡觉前分别刷牙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次。睡前刷牙更重要，养成刷后不再进食的好习惯。</a:t>
            </a:r>
            <a:endParaRPr lang="zh-CN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514350" indent="-514350">
              <a:lnSpc>
                <a:spcPct val="150000"/>
              </a:lnSpc>
              <a:buFont typeface="+mj-ea"/>
              <a:buAutoNum type="ea1JpnChsDbPeriod"/>
            </a:pP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普通成年人每年至少进行一次口腔检查，及时发现口腔疾病并进行早期治疗。</a:t>
            </a:r>
            <a:endParaRPr lang="zh-CN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514350" indent="-514350">
              <a:lnSpc>
                <a:spcPct val="150000"/>
              </a:lnSpc>
              <a:buFont typeface="+mj-ea"/>
              <a:buAutoNum type="ea1JpnChsDbPeriod"/>
            </a:pP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家长应帮助或监督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岁以下儿童刷牙，帮助其养成每天早晚刷牙的好习惯。</a:t>
            </a:r>
            <a:endParaRPr lang="zh-CN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514350" indent="-514350">
              <a:lnSpc>
                <a:spcPct val="150000"/>
              </a:lnSpc>
              <a:buFont typeface="+mj-ea"/>
              <a:buAutoNum type="ea1JpnChsDbPeriod"/>
            </a:pP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使用含氟牙膏是安全、有效的防龋措施，提倡使用含氟牙膏刷牙（高氟地区除外）。</a:t>
            </a:r>
            <a:endParaRPr lang="zh-CN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514350" indent="-514350">
              <a:lnSpc>
                <a:spcPct val="150000"/>
              </a:lnSpc>
              <a:buFont typeface="+mj-ea"/>
              <a:buAutoNum type="ea1JpnChsDbPeriod"/>
            </a:pP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餐后、食用零食、饮用碳酸饮料后，应及时用清水漱口，清除食物残渣，或咀嚼无糖口香糖，可降低龋齿产生的风险。</a:t>
            </a:r>
            <a:endParaRPr lang="zh-CN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标题 1"/>
          <p:cNvSpPr txBox="1"/>
          <p:nvPr/>
        </p:nvSpPr>
        <p:spPr bwMode="auto">
          <a:xfrm>
            <a:off x="2281801" y="0"/>
            <a:ext cx="7870824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zh-CN" altLang="en-US" sz="4000" b="0" dirty="0">
                <a:solidFill>
                  <a:srgbClr val="309F8E"/>
                </a:solidFill>
                <a:latin typeface="Aa新华复兴体" panose="02010600010101010101" pitchFamily="2" charset="-122"/>
                <a:ea typeface="Aa新华复兴体" panose="02010600010101010101" pitchFamily="2" charset="-122"/>
                <a:cs typeface="+mj-cs"/>
              </a:rPr>
              <a:t>健康口腔</a:t>
            </a:r>
            <a:endParaRPr lang="zh-CN" altLang="en-US" sz="4000" b="0" dirty="0">
              <a:solidFill>
                <a:srgbClr val="309F8E"/>
              </a:solidFill>
              <a:latin typeface="Aa新华复兴体" panose="02010600010101010101" pitchFamily="2" charset="-122"/>
              <a:ea typeface="Aa新华复兴体" panose="02010600010101010101" pitchFamily="2" charset="-122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4294967295"/>
          </p:nvPr>
        </p:nvSpPr>
        <p:spPr>
          <a:xfrm>
            <a:off x="968375" y="1939925"/>
            <a:ext cx="10420985" cy="4214495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Font typeface="+mj-ea"/>
              <a:buNone/>
            </a:pP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七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减少吃糖次数，少喝碳酸饮料。饼干、冰激凌、蛋糕、巧克力等含糖量高或粘度大的食物容易引起龋病，应减少这部分食物的摄入频率。</a:t>
            </a:r>
            <a:endParaRPr lang="zh-CN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lnSpc>
                <a:spcPct val="150000"/>
              </a:lnSpc>
              <a:buFont typeface="+mj-ea"/>
              <a:buNone/>
            </a:pP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八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儿童易患龋齿且进展较快，应每半年进行一次口腔检查。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标题 1"/>
          <p:cNvSpPr txBox="1"/>
          <p:nvPr/>
        </p:nvSpPr>
        <p:spPr bwMode="auto">
          <a:xfrm>
            <a:off x="1888261" y="555585"/>
            <a:ext cx="7870824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zh-CN" altLang="en-US" sz="4000" b="0" dirty="0">
                <a:solidFill>
                  <a:srgbClr val="309F8E"/>
                </a:solidFill>
                <a:latin typeface="Aa新华复兴体" panose="02010600010101010101" pitchFamily="2" charset="-122"/>
                <a:ea typeface="Aa新华复兴体" panose="02010600010101010101" pitchFamily="2" charset="-122"/>
                <a:cs typeface="+mj-cs"/>
              </a:rPr>
              <a:t>健康口腔</a:t>
            </a:r>
            <a:endParaRPr lang="zh-CN" altLang="en-US" sz="4000" b="0" dirty="0">
              <a:solidFill>
                <a:srgbClr val="309F8E"/>
              </a:solidFill>
              <a:latin typeface="Aa新华复兴体" panose="02010600010101010101" pitchFamily="2" charset="-122"/>
              <a:ea typeface="Aa新华复兴体" panose="02010600010101010101" pitchFamily="2" charset="-122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/>
          <p:nvPr/>
        </p:nvSpPr>
        <p:spPr bwMode="auto">
          <a:xfrm>
            <a:off x="2061882" y="93676"/>
            <a:ext cx="7870824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zh-CN" altLang="en-US" sz="4000" b="0" dirty="0">
                <a:solidFill>
                  <a:srgbClr val="309F8E"/>
                </a:solidFill>
                <a:latin typeface="Aa新华复兴体" panose="02010600010101010101" pitchFamily="2" charset="-122"/>
                <a:ea typeface="Aa新华复兴体" panose="02010600010101010101" pitchFamily="2" charset="-122"/>
                <a:cs typeface="+mj-cs"/>
              </a:rPr>
              <a:t>健康体重</a:t>
            </a:r>
            <a:endParaRPr lang="zh-CN" altLang="en-US" sz="4000" b="0" dirty="0">
              <a:solidFill>
                <a:srgbClr val="309F8E"/>
              </a:solidFill>
              <a:latin typeface="Aa新华复兴体" panose="02010600010101010101" pitchFamily="2" charset="-122"/>
              <a:ea typeface="Aa新华复兴体" panose="02010600010101010101" pitchFamily="2" charset="-122"/>
              <a:cs typeface="+mj-cs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02285" y="1226820"/>
            <a:ext cx="11205210" cy="563118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一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.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各个年龄段人群都应该坚持天天运动、维持能量平衡、保持健康体重。体重过低和过高均易增加疾病的发生风险。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二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.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定期测量体重指数（BMI），维持健康体重。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体重指数（BMI）：BMI（kg/m2) =体重（kg）/身高2（m2）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（不适用于儿童及专业运动员）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18岁及以上成年人体重指数（BMI）&lt;18.5  为体重过低；18.5≤BMI&lt;24 为体重正常；24≤BMI&lt;28 为超重；BMI≥28 为肥胖。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三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.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成人健康体重取决于能量摄入与能量消耗的平衡，长期摄入能量大于消耗能量，体重增加；长期消耗能量大于摄入能量，体重减轻。通过合理饮食与科学运动即可保持健康体重。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四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.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能量摄入适量，食物多样化，鼓励摄入以复合碳水化合物、优质蛋白质为基础的低能量、低脂肪、低糖、低盐并富含微量元素和维生素的膳食。坚持规律饮食，切忌暴饮暴食。</a:t>
            </a:r>
            <a:b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</a:br>
            <a:b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</a:b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/>
          <p:nvPr/>
        </p:nvSpPr>
        <p:spPr bwMode="auto">
          <a:xfrm>
            <a:off x="2061882" y="381966"/>
            <a:ext cx="7870824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zh-CN" altLang="en-US" sz="4000" b="0" dirty="0">
                <a:solidFill>
                  <a:srgbClr val="309F8E"/>
                </a:solidFill>
                <a:latin typeface="Aa新华复兴体" panose="02010600010101010101" pitchFamily="2" charset="-122"/>
                <a:ea typeface="Aa新华复兴体" panose="02010600010101010101" pitchFamily="2" charset="-122"/>
                <a:cs typeface="+mj-cs"/>
              </a:rPr>
              <a:t>健康体重</a:t>
            </a:r>
            <a:endParaRPr lang="zh-CN" altLang="en-US" sz="4000" b="0" dirty="0">
              <a:solidFill>
                <a:srgbClr val="309F8E"/>
              </a:solidFill>
              <a:latin typeface="Aa新华复兴体" panose="02010600010101010101" pitchFamily="2" charset="-122"/>
              <a:ea typeface="Aa新华复兴体" panose="02010600010101010101" pitchFamily="2" charset="-122"/>
              <a:cs typeface="+mj-cs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640715" y="1688465"/>
            <a:ext cx="10900410" cy="470789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ea typeface="微软雅黑" panose="020B0503020204020204" pitchFamily="34" charset="-122"/>
                <a:sym typeface="+mn-ea"/>
              </a:rPr>
              <a:t>五</a:t>
            </a:r>
            <a:r>
              <a:rPr lang="en-US" altLang="zh-CN" sz="2000" dirty="0">
                <a:ea typeface="微软雅黑" panose="020B0503020204020204" pitchFamily="34" charset="-122"/>
                <a:sym typeface="+mn-ea"/>
              </a:rPr>
              <a:t>.</a:t>
            </a:r>
            <a:r>
              <a:rPr lang="zh-CN" altLang="en-US" sz="2000" dirty="0">
                <a:ea typeface="微软雅黑" panose="020B0503020204020204" pitchFamily="34" charset="-122"/>
                <a:sym typeface="+mn-ea"/>
              </a:rPr>
              <a:t>按照“动则有益、贵在坚持、多动更好、适度量力”的原则，选择适合自己的运动方式。推荐每周应至少进行</a:t>
            </a:r>
            <a:r>
              <a:rPr lang="en-US" altLang="zh-CN" sz="2000" dirty="0">
                <a:ea typeface="微软雅黑" panose="020B0503020204020204" pitchFamily="34" charset="-122"/>
                <a:sym typeface="+mn-ea"/>
              </a:rPr>
              <a:t>5</a:t>
            </a:r>
            <a:r>
              <a:rPr lang="zh-CN" altLang="en-US" sz="2000" dirty="0">
                <a:ea typeface="微软雅黑" panose="020B0503020204020204" pitchFamily="34" charset="-122"/>
                <a:sym typeface="+mn-ea"/>
              </a:rPr>
              <a:t>天中等强度身体活动，累计</a:t>
            </a:r>
            <a:r>
              <a:rPr lang="en-US" altLang="zh-CN" sz="2000" dirty="0">
                <a:ea typeface="微软雅黑" panose="020B0503020204020204" pitchFamily="34" charset="-122"/>
                <a:sym typeface="+mn-ea"/>
              </a:rPr>
              <a:t>150</a:t>
            </a:r>
            <a:r>
              <a:rPr lang="zh-CN" altLang="en-US" sz="2000" dirty="0">
                <a:ea typeface="微软雅黑" panose="020B0503020204020204" pitchFamily="34" charset="-122"/>
                <a:sym typeface="+mn-ea"/>
              </a:rPr>
              <a:t>分钟以上；坚持日常身体活动，平均每天主动身体活动</a:t>
            </a:r>
            <a:r>
              <a:rPr lang="en-US" altLang="zh-CN" sz="2000" dirty="0">
                <a:ea typeface="微软雅黑" panose="020B0503020204020204" pitchFamily="34" charset="-122"/>
                <a:sym typeface="+mn-ea"/>
              </a:rPr>
              <a:t>6000</a:t>
            </a:r>
            <a:r>
              <a:rPr lang="zh-CN" altLang="en-US" sz="2000" dirty="0">
                <a:ea typeface="微软雅黑" panose="020B0503020204020204" pitchFamily="34" charset="-122"/>
                <a:sym typeface="+mn-ea"/>
              </a:rPr>
              <a:t>步；尽量减少久坐时间，每小时起来动一动，动则有益。</a:t>
            </a:r>
            <a:endParaRPr lang="zh-CN" altLang="en-US" sz="2000" dirty="0"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ea typeface="微软雅黑" panose="020B0503020204020204" pitchFamily="34" charset="-122"/>
                <a:sym typeface="+mn-ea"/>
              </a:rPr>
              <a:t>六</a:t>
            </a:r>
            <a:r>
              <a:rPr lang="en-US" altLang="zh-CN" sz="2000" dirty="0">
                <a:ea typeface="微软雅黑" panose="020B0503020204020204" pitchFamily="34" charset="-122"/>
                <a:sym typeface="+mn-ea"/>
              </a:rPr>
              <a:t>.</a:t>
            </a:r>
            <a:r>
              <a:rPr lang="zh-CN" altLang="en-US" sz="2000" dirty="0">
                <a:ea typeface="微软雅黑" panose="020B0503020204020204" pitchFamily="34" charset="-122"/>
                <a:sym typeface="+mn-ea"/>
              </a:rPr>
              <a:t>超重肥胖者应长期坚持减重计划，速度不宜过快。</a:t>
            </a:r>
            <a:endParaRPr lang="zh-CN" altLang="en-US" sz="2000" dirty="0"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ea typeface="微软雅黑" panose="020B0503020204020204" pitchFamily="34" charset="-122"/>
                <a:sym typeface="+mn-ea"/>
              </a:rPr>
              <a:t>超重肥胖者制定的减重目标不宜过高，减重速度控制在每周降低体重</a:t>
            </a:r>
            <a:r>
              <a:rPr lang="en-US" altLang="zh-CN" sz="2000" dirty="0">
                <a:ea typeface="微软雅黑" panose="020B0503020204020204" pitchFamily="34" charset="-122"/>
                <a:sym typeface="+mn-ea"/>
              </a:rPr>
              <a:t>0.5-1</a:t>
            </a:r>
            <a:r>
              <a:rPr lang="zh-CN" altLang="en-US" sz="2000" dirty="0">
                <a:ea typeface="微软雅黑" panose="020B0503020204020204" pitchFamily="34" charset="-122"/>
                <a:sym typeface="+mn-ea"/>
              </a:rPr>
              <a:t>千克，使体重逐渐降低至目标水平。减少能量摄入应以减少脂肪为主，每天膳食中的能量比原来减少约</a:t>
            </a:r>
            <a:r>
              <a:rPr lang="en-US" altLang="zh-CN" sz="2000" dirty="0">
                <a:ea typeface="微软雅黑" panose="020B0503020204020204" pitchFamily="34" charset="-122"/>
                <a:sym typeface="+mn-ea"/>
              </a:rPr>
              <a:t>1/3</a:t>
            </a:r>
            <a:r>
              <a:rPr lang="zh-CN" altLang="en-US" sz="2000" dirty="0">
                <a:ea typeface="微软雅黑" panose="020B0503020204020204" pitchFamily="34" charset="-122"/>
                <a:sym typeface="+mn-ea"/>
              </a:rPr>
              <a:t>。运动时间应比一般健身长，每天应累计活动</a:t>
            </a:r>
            <a:r>
              <a:rPr lang="en-US" altLang="zh-CN" sz="2000" dirty="0">
                <a:ea typeface="微软雅黑" panose="020B0503020204020204" pitchFamily="34" charset="-122"/>
                <a:sym typeface="+mn-ea"/>
              </a:rPr>
              <a:t>30-60</a:t>
            </a:r>
            <a:r>
              <a:rPr lang="zh-CN" altLang="en-US" sz="2000" dirty="0">
                <a:ea typeface="微软雅黑" panose="020B0503020204020204" pitchFamily="34" charset="-122"/>
                <a:sym typeface="+mn-ea"/>
              </a:rPr>
              <a:t>分钟以上，每次活动时间最好不少于</a:t>
            </a:r>
            <a:r>
              <a:rPr lang="en-US" altLang="zh-CN" sz="2000" dirty="0">
                <a:ea typeface="微软雅黑" panose="020B0503020204020204" pitchFamily="34" charset="-122"/>
                <a:sym typeface="+mn-ea"/>
              </a:rPr>
              <a:t>10</a:t>
            </a:r>
            <a:r>
              <a:rPr lang="zh-CN" altLang="en-US" sz="2000" dirty="0">
                <a:ea typeface="微软雅黑" panose="020B0503020204020204" pitchFamily="34" charset="-122"/>
                <a:sym typeface="+mn-ea"/>
              </a:rPr>
              <a:t>分钟。建议做好饮食、身体活动和体重变化的记录，以利于长期坚持。</a:t>
            </a:r>
            <a:endParaRPr lang="zh-CN" altLang="en-US" sz="2000" dirty="0">
              <a:ea typeface="微软雅黑" panose="020B0503020204020204" pitchFamily="34" charset="-122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b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</a:b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/>
          <p:nvPr/>
        </p:nvSpPr>
        <p:spPr bwMode="auto">
          <a:xfrm>
            <a:off x="2061882" y="381966"/>
            <a:ext cx="7870824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zh-CN" altLang="en-US" sz="4000" b="0" dirty="0">
                <a:solidFill>
                  <a:srgbClr val="309F8E"/>
                </a:solidFill>
                <a:latin typeface="Aa新华复兴体" panose="02010600010101010101" pitchFamily="2" charset="-122"/>
                <a:ea typeface="Aa新华复兴体" panose="02010600010101010101" pitchFamily="2" charset="-122"/>
                <a:cs typeface="+mj-cs"/>
              </a:rPr>
              <a:t>健康体重</a:t>
            </a:r>
            <a:endParaRPr lang="zh-CN" altLang="en-US" sz="4000" b="0" dirty="0">
              <a:solidFill>
                <a:srgbClr val="309F8E"/>
              </a:solidFill>
              <a:latin typeface="Aa新华复兴体" panose="02010600010101010101" pitchFamily="2" charset="-122"/>
              <a:ea typeface="Aa新华复兴体" panose="02010600010101010101" pitchFamily="2" charset="-122"/>
              <a:cs typeface="+mj-cs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623570" y="1767840"/>
            <a:ext cx="11012805" cy="332295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>
              <a:lnSpc>
                <a:spcPct val="150000"/>
              </a:lnSpc>
            </a:pPr>
            <a:r>
              <a:rPr lang="zh-CN" sz="2000" dirty="0">
                <a:ea typeface="微软雅黑" panose="020B0503020204020204" pitchFamily="34" charset="-122"/>
                <a:sym typeface="+mn-ea"/>
              </a:rPr>
              <a:t>七</a:t>
            </a:r>
            <a:r>
              <a:rPr lang="en-US" altLang="zh-CN" sz="2000" dirty="0">
                <a:ea typeface="微软雅黑" panose="020B0503020204020204" pitchFamily="34" charset="-122"/>
                <a:sym typeface="+mn-ea"/>
              </a:rPr>
              <a:t>.</a:t>
            </a:r>
            <a:r>
              <a:rPr sz="2000" dirty="0">
                <a:ea typeface="微软雅黑" panose="020B0503020204020204" pitchFamily="34" charset="-122"/>
                <a:sym typeface="+mn-ea"/>
              </a:rPr>
              <a:t>儿童青少年应从小养成合理膳食、规律运动的习惯。儿童青少年肥胖不仅会影响其身心健康，还会增加其成年后的肥胖风险。儿童肥胖治疗的方法主要为饮食控制、行为修正和运动指导，饮食控制目的在于降低能量摄入，不宜过度节食。儿童应减少静坐时间，增加体力活动。</a:t>
            </a:r>
            <a:endParaRPr sz="2000" dirty="0"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sz="2000" dirty="0">
                <a:ea typeface="微软雅黑" panose="020B0503020204020204" pitchFamily="34" charset="-122"/>
                <a:sym typeface="+mn-ea"/>
              </a:rPr>
              <a:t>八</a:t>
            </a:r>
            <a:r>
              <a:rPr lang="en-US" altLang="zh-CN" sz="2000" dirty="0">
                <a:ea typeface="微软雅黑" panose="020B0503020204020204" pitchFamily="34" charset="-122"/>
                <a:sym typeface="+mn-ea"/>
              </a:rPr>
              <a:t>.</a:t>
            </a:r>
            <a:r>
              <a:rPr sz="2000" dirty="0">
                <a:ea typeface="微软雅黑" panose="020B0503020204020204" pitchFamily="34" charset="-122"/>
                <a:sym typeface="+mn-ea"/>
              </a:rPr>
              <a:t>老年人运动要量力而行，选择适宜活动。老年人不必过分强调减重，建议每周坚持至少进行3次平衡能力锻炼和预防跌倒能力的活动，适量进行增加肌肉训练，预防少肌症。</a:t>
            </a:r>
            <a:endParaRPr sz="2000" dirty="0"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sz="2000" dirty="0">
                <a:ea typeface="微软雅黑" panose="020B0503020204020204" pitchFamily="34" charset="-122"/>
                <a:sym typeface="+mn-ea"/>
              </a:rPr>
              <a:t>九</a:t>
            </a:r>
            <a:r>
              <a:rPr lang="en-US" altLang="zh-CN" sz="2000" dirty="0">
                <a:ea typeface="微软雅黑" panose="020B0503020204020204" pitchFamily="34" charset="-122"/>
                <a:sym typeface="+mn-ea"/>
              </a:rPr>
              <a:t>.</a:t>
            </a:r>
            <a:r>
              <a:rPr sz="2000" dirty="0">
                <a:ea typeface="微软雅黑" panose="020B0503020204020204" pitchFamily="34" charset="-122"/>
                <a:sym typeface="+mn-ea"/>
              </a:rPr>
              <a:t>提倡安全减重，运动时做好保护措施，避免受伤，充足和良好的睡眠有助于减重</a:t>
            </a:r>
            <a:b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</a:b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>
            <p:custDataLst>
              <p:tags r:id="rId1"/>
            </p:custDataLst>
          </p:nvPr>
        </p:nvSpPr>
        <p:spPr>
          <a:xfrm>
            <a:off x="1981200" y="633454"/>
            <a:ext cx="8229600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zh-CN" altLang="en-US" sz="4000" dirty="0">
                <a:solidFill>
                  <a:srgbClr val="309F8E"/>
                </a:solidFill>
                <a:latin typeface="Aa新华复兴体" panose="02010600010101010101" pitchFamily="2" charset="-122"/>
                <a:ea typeface="Aa新华复兴体" panose="02010600010101010101" pitchFamily="2" charset="-122"/>
                <a:sym typeface="Arial" panose="020B0604020202020204" pitchFamily="34" charset="0"/>
              </a:rPr>
              <a:t>吃的越来越多</a:t>
            </a:r>
            <a:endParaRPr lang="zh-CN" altLang="en-US" sz="4000" dirty="0">
              <a:solidFill>
                <a:srgbClr val="309F8E"/>
              </a:solidFill>
              <a:latin typeface="Aa新华复兴体" panose="02010600010101010101" pitchFamily="2" charset="-122"/>
              <a:ea typeface="Aa新华复兴体" panose="02010600010101010101" pitchFamily="2" charset="-122"/>
              <a:sym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368" y="1685009"/>
            <a:ext cx="3689431" cy="368943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214" y="1349817"/>
            <a:ext cx="3649032" cy="36490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/>
          <p:nvPr>
            <p:custDataLst>
              <p:tags r:id="rId1"/>
            </p:custDataLst>
          </p:nvPr>
        </p:nvSpPr>
        <p:spPr>
          <a:xfrm>
            <a:off x="3417509" y="245534"/>
            <a:ext cx="5194935" cy="8242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zh-CN" altLang="en-US" sz="4000" dirty="0">
                <a:solidFill>
                  <a:srgbClr val="309F8E"/>
                </a:solidFill>
                <a:latin typeface="Aa新华复兴体" panose="02010600010101010101" pitchFamily="2" charset="-122"/>
                <a:ea typeface="Aa新华复兴体" panose="02010600010101010101" pitchFamily="2" charset="-122"/>
              </a:rPr>
              <a:t>骨骼健康</a:t>
            </a:r>
            <a:endParaRPr lang="zh-CN" altLang="en-US" sz="4000" dirty="0">
              <a:solidFill>
                <a:srgbClr val="309F8E"/>
              </a:solidFill>
              <a:latin typeface="Aa新华复兴体" panose="02010600010101010101" pitchFamily="2" charset="-122"/>
              <a:ea typeface="Aa新华复兴体" panose="02010600010101010101" pitchFamily="2" charset="-122"/>
            </a:endParaRPr>
          </a:p>
        </p:txBody>
      </p:sp>
      <p:sp>
        <p:nvSpPr>
          <p:cNvPr id="5" name="内容占位符 2"/>
          <p:cNvSpPr txBox="1"/>
          <p:nvPr>
            <p:custDataLst>
              <p:tags r:id="rId2"/>
            </p:custDataLst>
          </p:nvPr>
        </p:nvSpPr>
        <p:spPr>
          <a:xfrm>
            <a:off x="941070" y="1437005"/>
            <a:ext cx="10735310" cy="43516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Clr>
                <a:schemeClr val="hlink"/>
              </a:buClr>
              <a:buFont typeface="Arial" panose="020B0604020202020204" pitchFamily="34" charset="0"/>
              <a:buNone/>
            </a:pPr>
            <a:r>
              <a:rPr lang="zh-CN" altLang="en-US" sz="2000" dirty="0">
                <a:ea typeface="微软雅黑" panose="020B0503020204020204" pitchFamily="34" charset="-122"/>
                <a:sym typeface="+mn-ea"/>
              </a:rPr>
              <a:t>骨质疏松症是影响人群骨骼健康，尤其是中老年女性最常见的骨骼疾病，是第四位常见的慢性疾病</a:t>
            </a:r>
            <a:endParaRPr lang="en-US" altLang="zh-CN" sz="2000" dirty="0">
              <a:ea typeface="微软雅黑" panose="020B0503020204020204" pitchFamily="34" charset="-122"/>
              <a:sym typeface="+mn-ea"/>
            </a:endParaRPr>
          </a:p>
          <a:p>
            <a:pPr marL="0" indent="0">
              <a:lnSpc>
                <a:spcPct val="150000"/>
              </a:lnSpc>
              <a:buClr>
                <a:schemeClr val="hlink"/>
              </a:buClr>
              <a:buFont typeface="Arial" panose="020B0604020202020204" pitchFamily="34" charset="0"/>
              <a:buNone/>
            </a:pPr>
            <a:r>
              <a:rPr lang="zh-CN" altLang="en-US" sz="2000" dirty="0">
                <a:ea typeface="微软雅黑" panose="020B0503020204020204" pitchFamily="34" charset="-122"/>
                <a:sym typeface="+mn-ea"/>
              </a:rPr>
              <a:t>骨质疏松会导致严重疼痛与骨折，甚至早死，</a:t>
            </a:r>
            <a:r>
              <a:rPr lang="en-US" altLang="zh-CN" sz="2000" dirty="0">
                <a:ea typeface="微软雅黑" panose="020B0503020204020204" pitchFamily="34" charset="-122"/>
                <a:sym typeface="+mn-ea"/>
              </a:rPr>
              <a:t>70%-80%</a:t>
            </a:r>
            <a:r>
              <a:rPr lang="zh-CN" altLang="en-US" sz="2000" dirty="0">
                <a:ea typeface="微软雅黑" panose="020B0503020204020204" pitchFamily="34" charset="-122"/>
                <a:sym typeface="+mn-ea"/>
              </a:rPr>
              <a:t>的中老年骨折由骨质疏松引起</a:t>
            </a:r>
            <a:endParaRPr lang="en-US" altLang="zh-CN" sz="2000" dirty="0">
              <a:ea typeface="微软雅黑" panose="020B0503020204020204" pitchFamily="34" charset="-122"/>
              <a:sym typeface="+mn-ea"/>
            </a:endParaRPr>
          </a:p>
          <a:p>
            <a:pPr marL="0" indent="0">
              <a:lnSpc>
                <a:spcPct val="150000"/>
              </a:lnSpc>
              <a:buClr>
                <a:schemeClr val="hlink"/>
              </a:buClr>
              <a:buFont typeface="Arial" panose="020B0604020202020204" pitchFamily="34" charset="0"/>
              <a:buNone/>
            </a:pPr>
            <a:r>
              <a:rPr lang="zh-CN" altLang="en-US" sz="2000" dirty="0">
                <a:ea typeface="微软雅黑" panose="020B0503020204020204" pitchFamily="34" charset="-122"/>
                <a:sym typeface="+mn-ea"/>
              </a:rPr>
              <a:t>随着我国老龄化进程加速，骨质疏松症是及其导致的脆性骨折，给中国带来沉重的疾病负担和社会经济负担，健康生活方式是预防骨质疏松的有效措施</a:t>
            </a:r>
            <a:endParaRPr lang="zh-CN" altLang="en-US" sz="2000" dirty="0"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 txBox="1"/>
          <p:nvPr/>
        </p:nvSpPr>
        <p:spPr>
          <a:xfrm>
            <a:off x="595630" y="1143000"/>
            <a:ext cx="11183620" cy="5358130"/>
          </a:xfrm>
          <a:prstGeom prst="rect">
            <a:avLst/>
          </a:prstGeom>
        </p:spPr>
        <p:txBody>
          <a:bodyPr/>
          <a:lstStyle/>
          <a:p>
            <a:pPr indent="0">
              <a:lnSpc>
                <a:spcPct val="150000"/>
              </a:lnSpc>
              <a:spcBef>
                <a:spcPts val="1000"/>
              </a:spcBef>
              <a:buFont typeface="Wingdings" panose="05000000000000000000" pitchFamily="2" charset="2"/>
              <a:buNone/>
              <a:defRPr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骨质疏松症是以骨强度下降，导致骨折危险性升高为特征的全身性骨骼疾病。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>
              <a:lnSpc>
                <a:spcPct val="150000"/>
              </a:lnSpc>
              <a:spcBef>
                <a:spcPts val="1000"/>
              </a:spcBef>
              <a:buFont typeface="Wingdings" panose="05000000000000000000" pitchFamily="2" charset="2"/>
              <a:buNone/>
              <a:defRPr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骨质疏松症的严重并发症是骨折，骨折及其引发的多重并发症严重影响老年人的生活质量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骨质疏松症是可防可治的慢性病。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>
              <a:lnSpc>
                <a:spcPct val="150000"/>
              </a:lnSpc>
              <a:spcBef>
                <a:spcPts val="1000"/>
              </a:spcBef>
              <a:buFont typeface="Wingdings" panose="05000000000000000000" pitchFamily="2" charset="2"/>
              <a:buNone/>
              <a:defRPr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三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人的各个年龄阶段都应当注重骨质疏松的预防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婴幼儿和年轻人的生活方式都与成年后骨质疏松的发生有密切联系。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>
              <a:lnSpc>
                <a:spcPct val="150000"/>
              </a:lnSpc>
              <a:spcBef>
                <a:spcPts val="1000"/>
              </a:spcBef>
              <a:buFont typeface="Wingdings" panose="05000000000000000000" pitchFamily="2" charset="2"/>
              <a:buNone/>
              <a:defRPr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四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富含钙、低盐和适量蛋白质的均衡饮食对预防骨质疏松有益。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>
              <a:lnSpc>
                <a:spcPct val="150000"/>
              </a:lnSpc>
              <a:spcBef>
                <a:spcPts val="1000"/>
              </a:spcBef>
              <a:buFont typeface="Wingdings" panose="05000000000000000000" pitchFamily="2" charset="2"/>
              <a:buNone/>
              <a:defRPr/>
            </a:pP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五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平均每天至少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分钟日照。充足的光照会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促进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维生素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的生成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维生素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对钙质吸收起到非常关键的作用。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Bef>
                <a:spcPts val="1000"/>
              </a:spcBef>
              <a:defRPr/>
            </a:pPr>
            <a:endParaRPr lang="zh-CN" altLang="en-US" sz="2000" dirty="0">
              <a:ea typeface="微软雅黑" panose="020B0503020204020204" pitchFamily="34" charset="-122"/>
            </a:endParaRPr>
          </a:p>
        </p:txBody>
      </p:sp>
      <p:sp>
        <p:nvSpPr>
          <p:cNvPr id="5" name="标题 1"/>
          <p:cNvSpPr txBox="1"/>
          <p:nvPr/>
        </p:nvSpPr>
        <p:spPr bwMode="auto">
          <a:xfrm>
            <a:off x="1853537" y="0"/>
            <a:ext cx="7870824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zh-CN" altLang="en-US" sz="4000" b="0" dirty="0">
                <a:solidFill>
                  <a:srgbClr val="309F8E"/>
                </a:solidFill>
                <a:latin typeface="Aa新华复兴体" panose="02010600010101010101" pitchFamily="2" charset="-122"/>
                <a:ea typeface="Aa新华复兴体" panose="02010600010101010101" pitchFamily="2" charset="-122"/>
                <a:cs typeface="+mj-cs"/>
              </a:rPr>
              <a:t>健康骨骼</a:t>
            </a:r>
            <a:endParaRPr lang="zh-CN" altLang="en-US" sz="4000" b="0" dirty="0">
              <a:solidFill>
                <a:srgbClr val="309F8E"/>
              </a:solidFill>
              <a:latin typeface="Aa新华复兴体" panose="02010600010101010101" pitchFamily="2" charset="-122"/>
              <a:ea typeface="Aa新华复兴体" panose="02010600010101010101" pitchFamily="2" charset="-122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 txBox="1"/>
          <p:nvPr/>
        </p:nvSpPr>
        <p:spPr>
          <a:xfrm>
            <a:off x="744855" y="1143000"/>
            <a:ext cx="10887075" cy="5358130"/>
          </a:xfrm>
          <a:prstGeom prst="rect">
            <a:avLst/>
          </a:prstGeom>
        </p:spPr>
        <p:txBody>
          <a:bodyPr/>
          <a:lstStyle/>
          <a:p>
            <a:pPr indent="0">
              <a:lnSpc>
                <a:spcPct val="150000"/>
              </a:lnSpc>
              <a:spcBef>
                <a:spcPts val="1000"/>
              </a:spcBef>
              <a:buFont typeface="Wingdings" panose="05000000000000000000" pitchFamily="2" charset="2"/>
              <a:buNone/>
              <a:defRPr/>
            </a:pP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六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适量运动能够起到提高骨强度的作用。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>
              <a:lnSpc>
                <a:spcPct val="150000"/>
              </a:lnSpc>
              <a:spcBef>
                <a:spcPts val="1000"/>
              </a:spcBef>
              <a:buFont typeface="Wingdings" panose="05000000000000000000" pitchFamily="2" charset="2"/>
              <a:buNone/>
              <a:defRPr/>
            </a:pP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七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老年人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90%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以上的骨折由跌倒引起，预防跌倒十分重要。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>
              <a:lnSpc>
                <a:spcPct val="150000"/>
              </a:lnSpc>
              <a:spcBef>
                <a:spcPts val="1000"/>
              </a:spcBef>
              <a:buFont typeface="Wingdings" panose="05000000000000000000" pitchFamily="2" charset="2"/>
              <a:buNone/>
              <a:defRPr/>
            </a:pP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八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不吸烟。无论男性或女性，吸烟都会增加骨折的风险。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>
              <a:lnSpc>
                <a:spcPct val="150000"/>
              </a:lnSpc>
              <a:spcBef>
                <a:spcPts val="1000"/>
              </a:spcBef>
              <a:buFont typeface="Wingdings" panose="05000000000000000000" pitchFamily="2" charset="2"/>
              <a:buNone/>
              <a:defRPr/>
            </a:pP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九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不过量饮酒。每日饮酒量应当控制在标准啤酒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570ml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、白酒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60ml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、葡萄酒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240ml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或开胃酒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120ml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之内。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>
              <a:lnSpc>
                <a:spcPct val="150000"/>
              </a:lnSpc>
              <a:spcBef>
                <a:spcPts val="1000"/>
              </a:spcBef>
              <a:buFont typeface="Wingdings" panose="05000000000000000000" pitchFamily="2" charset="2"/>
              <a:buNone/>
              <a:defRPr/>
            </a:pP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十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高危人群应当尽早到正规医院进行骨质疏松检测，早诊断。</a:t>
            </a:r>
            <a:endParaRPr lang="zh-CN" altLang="en-US" sz="2000" dirty="0">
              <a:ea typeface="微软雅黑" panose="020B0503020204020204" pitchFamily="34" charset="-122"/>
            </a:endParaRPr>
          </a:p>
        </p:txBody>
      </p:sp>
      <p:sp>
        <p:nvSpPr>
          <p:cNvPr id="5" name="标题 1"/>
          <p:cNvSpPr txBox="1"/>
          <p:nvPr>
            <p:custDataLst>
              <p:tags r:id="rId1"/>
            </p:custDataLst>
          </p:nvPr>
        </p:nvSpPr>
        <p:spPr bwMode="auto">
          <a:xfrm>
            <a:off x="1853537" y="0"/>
            <a:ext cx="7870824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zh-CN" altLang="en-US" sz="4000" b="0" dirty="0">
                <a:solidFill>
                  <a:srgbClr val="309F8E"/>
                </a:solidFill>
                <a:latin typeface="Aa新华复兴体" panose="02010600010101010101" pitchFamily="2" charset="-122"/>
                <a:ea typeface="Aa新华复兴体" panose="02010600010101010101" pitchFamily="2" charset="-122"/>
                <a:cs typeface="+mj-cs"/>
              </a:rPr>
              <a:t>健康骨骼</a:t>
            </a:r>
            <a:endParaRPr lang="zh-CN" altLang="en-US" sz="4000" b="0" dirty="0">
              <a:solidFill>
                <a:srgbClr val="309F8E"/>
              </a:solidFill>
              <a:latin typeface="Aa新华复兴体" panose="02010600010101010101" pitchFamily="2" charset="-122"/>
              <a:ea typeface="Aa新华复兴体" panose="02010600010101010101" pitchFamily="2" charset="-122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9124"/>
            <a:ext cx="12192000" cy="5908876"/>
          </a:xfrm>
          <a:prstGeom prst="rect">
            <a:avLst/>
          </a:prstGeom>
        </p:spPr>
      </p:pic>
      <p:sp>
        <p:nvSpPr>
          <p:cNvPr id="6" name="标题 1"/>
          <p:cNvSpPr>
            <a:spLocks noGrp="1"/>
          </p:cNvSpPr>
          <p:nvPr>
            <p:ph type="ctrTitle"/>
          </p:nvPr>
        </p:nvSpPr>
        <p:spPr>
          <a:xfrm>
            <a:off x="925830" y="2052955"/>
            <a:ext cx="10602595" cy="1506855"/>
          </a:xfrm>
        </p:spPr>
        <p:txBody>
          <a:bodyPr>
            <a:noAutofit/>
          </a:bodyPr>
          <a:lstStyle/>
          <a:p>
            <a:r>
              <a:rPr lang="zh-CN" altLang="en-US" sz="8000" b="1" dirty="0">
                <a:solidFill>
                  <a:srgbClr val="309F8E"/>
                </a:solidFill>
                <a:latin typeface="Aa新华复兴体" panose="02010600010101010101" pitchFamily="2" charset="-122"/>
                <a:ea typeface="Aa新华复兴体" panose="02010600010101010101" pitchFamily="2" charset="-122"/>
              </a:rPr>
              <a:t>感谢您的聆听！</a:t>
            </a:r>
            <a:endParaRPr lang="zh-CN" altLang="en-US" sz="8000" b="1" dirty="0">
              <a:solidFill>
                <a:srgbClr val="309F8E"/>
              </a:solidFill>
              <a:latin typeface="Aa新华复兴体" panose="02010600010101010101" pitchFamily="2" charset="-122"/>
              <a:ea typeface="Aa新华复兴体" panose="02010600010101010101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935" y="3776240"/>
            <a:ext cx="2420487" cy="25717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/>
          <p:nvPr>
            <p:custDataLst>
              <p:tags r:id="rId1"/>
            </p:custDataLst>
          </p:nvPr>
        </p:nvSpPr>
        <p:spPr>
          <a:xfrm>
            <a:off x="2108522" y="569159"/>
            <a:ext cx="8229600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zh-CN" altLang="en-US" sz="4000" dirty="0">
                <a:solidFill>
                  <a:srgbClr val="309F8E"/>
                </a:solidFill>
                <a:latin typeface="Aa新华复兴体" panose="02010600010101010101" pitchFamily="2" charset="-122"/>
                <a:ea typeface="Aa新华复兴体" panose="02010600010101010101" pitchFamily="2" charset="-122"/>
                <a:sym typeface="Arial" panose="020B0604020202020204" pitchFamily="34" charset="0"/>
              </a:rPr>
              <a:t>运动越来越少</a:t>
            </a:r>
            <a:endParaRPr lang="zh-CN" altLang="en-US" sz="4000" dirty="0">
              <a:solidFill>
                <a:srgbClr val="309F8E"/>
              </a:solidFill>
              <a:latin typeface="Aa新华复兴体" panose="02010600010101010101" pitchFamily="2" charset="-122"/>
              <a:ea typeface="Aa新华复兴体" panose="02010600010101010101" pitchFamily="2" charset="-122"/>
              <a:sym typeface="Arial" panose="020B060402020202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545" y="1783658"/>
            <a:ext cx="8021256" cy="3454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/>
          <p:nvPr>
            <p:custDataLst>
              <p:tags r:id="rId1"/>
            </p:custDataLst>
          </p:nvPr>
        </p:nvSpPr>
        <p:spPr>
          <a:xfrm>
            <a:off x="2149034" y="478561"/>
            <a:ext cx="8229600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zh-CN" altLang="en-US" sz="4000" dirty="0">
                <a:solidFill>
                  <a:srgbClr val="309F8E"/>
                </a:solidFill>
                <a:latin typeface="Aa新华复兴体" panose="02010600010101010101" pitchFamily="2" charset="-122"/>
                <a:ea typeface="Aa新华复兴体" panose="02010600010101010101" pitchFamily="2" charset="-122"/>
                <a:sym typeface="Arial" panose="020B0604020202020204" pitchFamily="34" charset="0"/>
              </a:rPr>
              <a:t>吃的多，动的少</a:t>
            </a:r>
            <a:endParaRPr lang="zh-CN" altLang="en-US" sz="4000" dirty="0">
              <a:solidFill>
                <a:srgbClr val="309F8E"/>
              </a:solidFill>
              <a:latin typeface="Aa新华复兴体" panose="02010600010101010101" pitchFamily="2" charset="-122"/>
              <a:ea typeface="Aa新华复兴体" panose="02010600010101010101" pitchFamily="2" charset="-122"/>
              <a:sym typeface="Arial" panose="020B060402020202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322" y="903614"/>
            <a:ext cx="5593355" cy="42607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 idx="4294967295"/>
          </p:nvPr>
        </p:nvSpPr>
        <p:spPr>
          <a:xfrm>
            <a:off x="3369821" y="-23149"/>
            <a:ext cx="9166247" cy="100010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4000" dirty="0">
                <a:solidFill>
                  <a:srgbClr val="309F8E"/>
                </a:solidFill>
                <a:latin typeface="Aa新华复兴体" panose="02010600010101010101" pitchFamily="2" charset="-122"/>
                <a:ea typeface="Aa新华复兴体" panose="02010600010101010101" pitchFamily="2" charset="-122"/>
              </a:rPr>
              <a:t>健康生活方式，要做到</a:t>
            </a:r>
            <a:endParaRPr lang="zh-CN" altLang="en-US" sz="4000" dirty="0">
              <a:solidFill>
                <a:srgbClr val="309F8E"/>
              </a:solidFill>
              <a:latin typeface="Aa新华复兴体" panose="02010600010101010101" pitchFamily="2" charset="-122"/>
              <a:ea typeface="Aa新华复兴体" panose="02010600010101010101" pitchFamily="2" charset="-122"/>
            </a:endParaRPr>
          </a:p>
        </p:txBody>
      </p:sp>
      <p:sp>
        <p:nvSpPr>
          <p:cNvPr id="6" name="内容占位符 6"/>
          <p:cNvSpPr txBox="1"/>
          <p:nvPr/>
        </p:nvSpPr>
        <p:spPr bwMode="auto">
          <a:xfrm>
            <a:off x="4151453" y="1278265"/>
            <a:ext cx="5286412" cy="4714908"/>
          </a:xfrm>
          <a:prstGeom prst="rect">
            <a:avLst/>
          </a:prstGeom>
          <a:noFill/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marL="274320" indent="-274320">
              <a:lnSpc>
                <a:spcPct val="150000"/>
              </a:lnSpc>
              <a:spcBef>
                <a:spcPct val="20000"/>
              </a:spcBef>
              <a:buClr>
                <a:schemeClr val="accent3"/>
              </a:buClr>
              <a:buSzPct val="95000"/>
              <a:buFont typeface="Wingdings 2" panose="05020102010507070707"/>
              <a:buChar char=""/>
              <a:defRPr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食盐少一点，血压低一点；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74320" indent="-274320">
              <a:lnSpc>
                <a:spcPct val="150000"/>
              </a:lnSpc>
              <a:spcBef>
                <a:spcPct val="20000"/>
              </a:spcBef>
              <a:buClr>
                <a:schemeClr val="accent3"/>
              </a:buClr>
              <a:buSzPct val="95000"/>
              <a:buFont typeface="Wingdings 2" panose="05020102010507070707"/>
              <a:buChar char=""/>
              <a:defRPr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肥肉少一点，血脂降一点；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74320" indent="-274320">
              <a:lnSpc>
                <a:spcPct val="150000"/>
              </a:lnSpc>
              <a:spcBef>
                <a:spcPct val="20000"/>
              </a:spcBef>
              <a:buClr>
                <a:schemeClr val="accent3"/>
              </a:buClr>
              <a:buSzPct val="95000"/>
              <a:buFont typeface="Wingdings 2" panose="05020102010507070707"/>
              <a:buChar char=""/>
              <a:defRPr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饮料少一点，血糖稳一点；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74320" indent="-274320">
              <a:lnSpc>
                <a:spcPct val="150000"/>
              </a:lnSpc>
              <a:spcBef>
                <a:spcPct val="20000"/>
              </a:spcBef>
              <a:buClr>
                <a:schemeClr val="accent3"/>
              </a:buClr>
              <a:buSzPct val="95000"/>
              <a:buFont typeface="Wingdings 2" panose="05020102010507070707"/>
              <a:buChar char=""/>
              <a:defRPr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剩菜少一点，危害减一点；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74320" indent="-274320">
              <a:lnSpc>
                <a:spcPct val="150000"/>
              </a:lnSpc>
              <a:spcBef>
                <a:spcPct val="20000"/>
              </a:spcBef>
              <a:buClr>
                <a:schemeClr val="accent3"/>
              </a:buClr>
              <a:buSzPct val="95000"/>
              <a:buFont typeface="Wingdings 2" panose="05020102010507070707"/>
              <a:buChar char=""/>
              <a:defRPr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静坐少一点，肥胖远一点；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74320" indent="-274320">
              <a:lnSpc>
                <a:spcPct val="150000"/>
              </a:lnSpc>
              <a:spcBef>
                <a:spcPct val="20000"/>
              </a:spcBef>
              <a:buClr>
                <a:schemeClr val="accent3"/>
              </a:buClr>
              <a:buSzPct val="95000"/>
              <a:buFont typeface="Wingdings 2" panose="05020102010507070707"/>
              <a:buChar char=""/>
              <a:defRPr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烟酒少一点，运动多一点；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74320" indent="-274320">
              <a:lnSpc>
                <a:spcPct val="150000"/>
              </a:lnSpc>
              <a:spcBef>
                <a:spcPct val="20000"/>
              </a:spcBef>
              <a:buClr>
                <a:schemeClr val="accent3"/>
              </a:buClr>
              <a:buSzPct val="95000"/>
              <a:buFont typeface="Wingdings 2" panose="05020102010507070707"/>
              <a:buChar char=""/>
              <a:defRPr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牢骚少一点，心情好一点；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74320" indent="-274320">
              <a:lnSpc>
                <a:spcPct val="150000"/>
              </a:lnSpc>
              <a:spcBef>
                <a:spcPct val="20000"/>
              </a:spcBef>
              <a:buClr>
                <a:schemeClr val="accent3"/>
              </a:buClr>
              <a:buSzPct val="95000"/>
              <a:buFont typeface="Wingdings 2" panose="05020102010507070707"/>
              <a:buChar char=""/>
              <a:defRPr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慢病少一点，寿命长一点。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矩形 8"/>
          <p:cNvSpPr>
            <a:spLocks noChangeArrowheads="1"/>
          </p:cNvSpPr>
          <p:nvPr/>
        </p:nvSpPr>
        <p:spPr bwMode="auto">
          <a:xfrm>
            <a:off x="2689860" y="1797050"/>
            <a:ext cx="1198245" cy="3016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eaVert"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400" dirty="0">
                <a:solidFill>
                  <a:srgbClr val="309F8E"/>
                </a:solidFill>
                <a:latin typeface="Aa新华复兴体" panose="02010600010101010101" pitchFamily="2" charset="-122"/>
                <a:ea typeface="Aa新华复兴体" panose="02010600010101010101" pitchFamily="2" charset="-122"/>
              </a:rPr>
              <a:t>运动金字塔</a:t>
            </a:r>
            <a:endParaRPr lang="zh-CN" altLang="en-US" sz="4400" dirty="0">
              <a:solidFill>
                <a:srgbClr val="309F8E"/>
              </a:solidFill>
              <a:latin typeface="Aa新华复兴体" panose="02010600010101010101" pitchFamily="2" charset="-122"/>
              <a:ea typeface="Aa新华复兴体" panose="02010600010101010101" pitchFamily="2" charset="-122"/>
            </a:endParaRPr>
          </a:p>
        </p:txBody>
      </p:sp>
      <p:pic>
        <p:nvPicPr>
          <p:cNvPr id="3" name="图片 2" descr="26f200010042bebd5294_tplv-tt-larg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24680" y="0"/>
            <a:ext cx="5163185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482535" y="136525"/>
            <a:ext cx="10969943" cy="1371600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000" dirty="0">
                <a:solidFill>
                  <a:srgbClr val="309F8E"/>
                </a:solidFill>
                <a:latin typeface="Aa新华复兴体" panose="02010600010101010101" pitchFamily="2" charset="-122"/>
                <a:ea typeface="Aa新华复兴体" panose="02010600010101010101" pitchFamily="2" charset="-122"/>
              </a:rPr>
              <a:t>“</a:t>
            </a:r>
            <a:r>
              <a:rPr lang="zh-CN" altLang="en-US" sz="4000" dirty="0">
                <a:solidFill>
                  <a:srgbClr val="309F8E"/>
                </a:solidFill>
                <a:latin typeface="Aa新华复兴体" panose="02010600010101010101" pitchFamily="2" charset="-122"/>
                <a:ea typeface="Aa新华复兴体" panose="02010600010101010101" pitchFamily="2" charset="-122"/>
              </a:rPr>
              <a:t>三减</a:t>
            </a:r>
            <a:r>
              <a:rPr lang="en-US" altLang="zh-CN" sz="4000" dirty="0">
                <a:solidFill>
                  <a:srgbClr val="309F8E"/>
                </a:solidFill>
                <a:latin typeface="Aa新华复兴体" panose="02010600010101010101" pitchFamily="2" charset="-122"/>
                <a:ea typeface="Aa新华复兴体" panose="02010600010101010101" pitchFamily="2" charset="-122"/>
              </a:rPr>
              <a:t>”</a:t>
            </a:r>
            <a:endParaRPr lang="zh-CN" altLang="en-US" sz="4000" dirty="0">
              <a:solidFill>
                <a:srgbClr val="309F8E"/>
              </a:solidFill>
              <a:latin typeface="Aa新华复兴体" panose="02010600010101010101" pitchFamily="2" charset="-122"/>
              <a:ea typeface="Aa新华复兴体" panose="02010600010101010101" pitchFamily="2" charset="-122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fld id="{DD2550F0-A3D7-4B8A-9FB5-EEF605DDCA1A}" type="slidenum">
              <a:rPr lang="zh-CN" altLang="en-US" sz="2000" smtClean="0">
                <a:ea typeface="微软雅黑" panose="020B0503020204020204" pitchFamily="34" charset="-122"/>
              </a:rPr>
            </a:fld>
            <a:endParaRPr lang="en-US" altLang="zh-CN" sz="2000">
              <a:ea typeface="微软雅黑" panose="020B0503020204020204" pitchFamily="34" charset="-122"/>
            </a:endParaRPr>
          </a:p>
        </p:txBody>
      </p:sp>
      <p:sp>
        <p:nvSpPr>
          <p:cNvPr id="4" name="圆角矩形 3">
            <a:hlinkClick r:id="rId1" action="ppaction://hlinksldjump"/>
          </p:cNvPr>
          <p:cNvSpPr>
            <a:spLocks noChangeArrowheads="1"/>
          </p:cNvSpPr>
          <p:nvPr/>
        </p:nvSpPr>
        <p:spPr bwMode="auto">
          <a:xfrm rot="5400000" flipV="1">
            <a:off x="2116505" y="1694332"/>
            <a:ext cx="1079500" cy="2880034"/>
          </a:xfrm>
          <a:prstGeom prst="roundRect">
            <a:avLst>
              <a:gd name="adj" fmla="val 23125"/>
            </a:avLst>
          </a:prstGeom>
          <a:noFill/>
          <a:ln w="25400" cap="flat" cmpd="sng">
            <a:solidFill>
              <a:srgbClr val="309F8E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anchor="ctr"/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rgbClr val="309F8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减盐</a:t>
            </a:r>
            <a:endParaRPr lang="zh-CN" altLang="en-US" sz="2000" dirty="0">
              <a:solidFill>
                <a:srgbClr val="309F8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圆角矩形 3">
            <a:hlinkClick r:id="rId1" action="ppaction://hlinksldjump"/>
          </p:cNvPr>
          <p:cNvSpPr>
            <a:spLocks noChangeArrowheads="1"/>
          </p:cNvSpPr>
          <p:nvPr/>
        </p:nvSpPr>
        <p:spPr bwMode="auto">
          <a:xfrm rot="5400000" flipV="1">
            <a:off x="5671484" y="1691303"/>
            <a:ext cx="1079500" cy="2880034"/>
          </a:xfrm>
          <a:prstGeom prst="roundRect">
            <a:avLst>
              <a:gd name="adj" fmla="val 23125"/>
            </a:avLst>
          </a:prstGeom>
          <a:noFill/>
          <a:ln w="25400" cap="flat" cmpd="sng">
            <a:solidFill>
              <a:srgbClr val="309F8E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anchor="ctr"/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rgbClr val="309F8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减油</a:t>
            </a:r>
            <a:endParaRPr lang="zh-CN" altLang="en-US" sz="2000" dirty="0">
              <a:solidFill>
                <a:srgbClr val="309F8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圆角矩形 3">
            <a:hlinkClick r:id="rId1" action="ppaction://hlinksldjump"/>
          </p:cNvPr>
          <p:cNvSpPr>
            <a:spLocks noChangeArrowheads="1"/>
          </p:cNvSpPr>
          <p:nvPr/>
        </p:nvSpPr>
        <p:spPr bwMode="auto">
          <a:xfrm rot="5400000" flipV="1">
            <a:off x="9107952" y="1694332"/>
            <a:ext cx="1079500" cy="2880034"/>
          </a:xfrm>
          <a:prstGeom prst="roundRect">
            <a:avLst>
              <a:gd name="adj" fmla="val 23125"/>
            </a:avLst>
          </a:prstGeom>
          <a:noFill/>
          <a:ln w="25400" cap="flat" cmpd="sng">
            <a:solidFill>
              <a:srgbClr val="309F8E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anchor="ctr"/>
          <a:lstStyle/>
          <a:p>
            <a:pPr lvl="0" algn="ctr">
              <a:lnSpc>
                <a:spcPct val="150000"/>
              </a:lnSpc>
            </a:pPr>
            <a:r>
              <a:rPr lang="zh-CN" altLang="en-US" sz="2000" dirty="0">
                <a:solidFill>
                  <a:srgbClr val="309F8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减糖</a:t>
            </a:r>
            <a:endParaRPr lang="zh-CN" altLang="en-US" sz="2000" dirty="0">
              <a:solidFill>
                <a:srgbClr val="309F8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77"/>
  <p:tag name="KSO_WM_UNIT_TYPE" val="a"/>
  <p:tag name="KSO_WM_UNIT_INDEX" val="1"/>
  <p:tag name="KSO_WM_UNIT_ID" val="custom501_2*a*1"/>
  <p:tag name="KSO_WM_UNIT_CLEAR" val="1"/>
  <p:tag name="KSO_WM_UNIT_LAYERLEVEL" val="1"/>
  <p:tag name="KSO_WM_UNIT_VALUE" val="14"/>
  <p:tag name="KSO_WM_UNIT_ISCONTENTSTITLE" val="0"/>
  <p:tag name="KSO_WM_UNIT_HIGHLIGHT" val="0"/>
  <p:tag name="KSO_WM_UNIT_COMPATIBLE" val="0"/>
  <p:tag name="KSO_WM_UNIT_PRESET_TEXT_INDEX" val="3"/>
  <p:tag name="KSO_WM_UNIT_PRESET_TEXT_LEN" val="17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77"/>
  <p:tag name="KSO_WM_UNIT_TYPE" val="a"/>
  <p:tag name="KSO_WM_UNIT_INDEX" val="1"/>
  <p:tag name="KSO_WM_UNIT_ID" val="custom501_2*a*1"/>
  <p:tag name="KSO_WM_UNIT_CLEAR" val="1"/>
  <p:tag name="KSO_WM_UNIT_LAYERLEVEL" val="1"/>
  <p:tag name="KSO_WM_UNIT_VALUE" val="14"/>
  <p:tag name="KSO_WM_UNIT_ISCONTENTSTITLE" val="0"/>
  <p:tag name="KSO_WM_UNIT_HIGHLIGHT" val="0"/>
  <p:tag name="KSO_WM_UNIT_COMPATIBLE" val="0"/>
  <p:tag name="KSO_WM_UNIT_PRESET_TEXT_INDEX" val="3"/>
  <p:tag name="KSO_WM_UNIT_PRESET_TEXT_LEN" val="17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77"/>
  <p:tag name="KSO_WM_UNIT_TYPE" val="a"/>
  <p:tag name="KSO_WM_UNIT_INDEX" val="1"/>
  <p:tag name="KSO_WM_UNIT_ID" val="custom501_2*a*1"/>
  <p:tag name="KSO_WM_UNIT_CLEAR" val="1"/>
  <p:tag name="KSO_WM_UNIT_LAYERLEVEL" val="1"/>
  <p:tag name="KSO_WM_UNIT_VALUE" val="14"/>
  <p:tag name="KSO_WM_UNIT_ISCONTENTSTITLE" val="0"/>
  <p:tag name="KSO_WM_UNIT_HIGHLIGHT" val="0"/>
  <p:tag name="KSO_WM_UNIT_COMPATIBLE" val="0"/>
  <p:tag name="KSO_WM_UNIT_PRESET_TEXT_INDEX" val="3"/>
  <p:tag name="KSO_WM_UNIT_PRESET_TEXT_LEN" val="17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77"/>
  <p:tag name="KSO_WM_UNIT_TYPE" val="a"/>
  <p:tag name="KSO_WM_UNIT_INDEX" val="1"/>
  <p:tag name="KSO_WM_UNIT_ID" val="custom501_2*a*1"/>
  <p:tag name="KSO_WM_UNIT_CLEAR" val="1"/>
  <p:tag name="KSO_WM_UNIT_LAYERLEVEL" val="1"/>
  <p:tag name="KSO_WM_UNIT_VALUE" val="14"/>
  <p:tag name="KSO_WM_UNIT_ISCONTENTSTITLE" val="0"/>
  <p:tag name="KSO_WM_UNIT_HIGHLIGHT" val="0"/>
  <p:tag name="KSO_WM_UNIT_COMPATIBLE" val="0"/>
  <p:tag name="KSO_WM_UNIT_PRESET_TEXT_INDEX" val="3"/>
  <p:tag name="KSO_WM_UNIT_PRESET_TEXT_LEN" val="17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77"/>
  <p:tag name="KSO_WM_UNIT_TYPE" val="a"/>
  <p:tag name="KSO_WM_UNIT_INDEX" val="1"/>
  <p:tag name="KSO_WM_UNIT_ID" val="custom501_2*a*1"/>
  <p:tag name="KSO_WM_UNIT_CLEAR" val="1"/>
  <p:tag name="KSO_WM_UNIT_LAYERLEVEL" val="1"/>
  <p:tag name="KSO_WM_UNIT_VALUE" val="14"/>
  <p:tag name="KSO_WM_UNIT_ISCONTENTSTITLE" val="0"/>
  <p:tag name="KSO_WM_UNIT_HIGHLIGHT" val="0"/>
  <p:tag name="KSO_WM_UNIT_COMPATIBLE" val="0"/>
  <p:tag name="KSO_WM_UNIT_PRESET_TEXT_INDEX" val="3"/>
  <p:tag name="KSO_WM_UNIT_PRESET_TEXT_LEN" val="17"/>
</p:tagLst>
</file>

<file path=ppt/tags/tag28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77"/>
  <p:tag name="KSO_WM_UNIT_TYPE" val="f"/>
  <p:tag name="KSO_WM_UNIT_INDEX" val="1"/>
  <p:tag name="KSO_WM_UNIT_ID" val="custom501_2*f*1"/>
  <p:tag name="KSO_WM_UNIT_CLEAR" val="1"/>
  <p:tag name="KSO_WM_UNIT_LAYERLEVEL" val="1"/>
  <p:tag name="KSO_WM_UNIT_VALUE" val="250"/>
  <p:tag name="KSO_WM_UNIT_HIGHLIGHT" val="0"/>
  <p:tag name="KSO_WM_UNIT_COMPATIBLE" val="0"/>
  <p:tag name="KSO_WM_UNIT_PRESET_TEXT_INDEX" val="5"/>
  <p:tag name="KSO_WM_UNIT_PRESET_TEXT_LEN" val="232"/>
</p:tagLst>
</file>

<file path=ppt/tags/tag29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77"/>
  <p:tag name="KSO_WM_UNIT_TYPE" val="f"/>
  <p:tag name="KSO_WM_UNIT_INDEX" val="1"/>
  <p:tag name="KSO_WM_UNIT_ID" val="custom501_2*f*1"/>
  <p:tag name="KSO_WM_UNIT_CLEAR" val="1"/>
  <p:tag name="KSO_WM_UNIT_LAYERLEVEL" val="1"/>
  <p:tag name="KSO_WM_UNIT_VALUE" val="250"/>
  <p:tag name="KSO_WM_UNIT_HIGHLIGHT" val="0"/>
  <p:tag name="KSO_WM_UNIT_COMPATIBLE" val="0"/>
  <p:tag name="KSO_WM_UNIT_PRESET_TEXT_INDEX" val="5"/>
  <p:tag name="KSO_WM_UNIT_PRESET_TEXT_LEN" val="232"/>
</p:tagLst>
</file>

<file path=ppt/tags/tag3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77"/>
  <p:tag name="KSO_WM_UNIT_TYPE" val="a"/>
  <p:tag name="KSO_WM_UNIT_INDEX" val="1"/>
  <p:tag name="KSO_WM_UNIT_ID" val="custom501_2*a*1"/>
  <p:tag name="KSO_WM_UNIT_CLEAR" val="1"/>
  <p:tag name="KSO_WM_UNIT_LAYERLEVEL" val="1"/>
  <p:tag name="KSO_WM_UNIT_VALUE" val="14"/>
  <p:tag name="KSO_WM_UNIT_ISCONTENTSTITLE" val="0"/>
  <p:tag name="KSO_WM_UNIT_HIGHLIGHT" val="0"/>
  <p:tag name="KSO_WM_UNIT_COMPATIBLE" val="0"/>
  <p:tag name="KSO_WM_UNIT_PRESET_TEXT_INDEX" val="3"/>
  <p:tag name="KSO_WM_UNIT_PRESET_TEXT_LEN" val="17"/>
</p:tagLst>
</file>

<file path=ppt/tags/tag30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77"/>
  <p:tag name="KSO_WM_UNIT_TYPE" val="a"/>
  <p:tag name="KSO_WM_UNIT_INDEX" val="1"/>
  <p:tag name="KSO_WM_UNIT_ID" val="custom501_2*a*1"/>
  <p:tag name="KSO_WM_UNIT_CLEAR" val="1"/>
  <p:tag name="KSO_WM_UNIT_LAYERLEVEL" val="1"/>
  <p:tag name="KSO_WM_UNIT_VALUE" val="14"/>
  <p:tag name="KSO_WM_UNIT_ISCONTENTSTITLE" val="0"/>
  <p:tag name="KSO_WM_UNIT_HIGHLIGHT" val="0"/>
  <p:tag name="KSO_WM_UNIT_COMPATIBLE" val="0"/>
  <p:tag name="KSO_WM_UNIT_PRESET_TEXT_INDEX" val="3"/>
  <p:tag name="KSO_WM_UNIT_PRESET_TEXT_LEN" val="17"/>
</p:tagLst>
</file>

<file path=ppt/tags/tag31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77"/>
  <p:tag name="KSO_WM_UNIT_TYPE" val="f"/>
  <p:tag name="KSO_WM_UNIT_INDEX" val="1"/>
  <p:tag name="KSO_WM_UNIT_ID" val="custom501_2*f*1"/>
  <p:tag name="KSO_WM_UNIT_CLEAR" val="1"/>
  <p:tag name="KSO_WM_UNIT_LAYERLEVEL" val="1"/>
  <p:tag name="KSO_WM_UNIT_VALUE" val="250"/>
  <p:tag name="KSO_WM_UNIT_HIGHLIGHT" val="0"/>
  <p:tag name="KSO_WM_UNIT_COMPATIBLE" val="0"/>
  <p:tag name="KSO_WM_UNIT_PRESET_TEXT_INDEX" val="5"/>
  <p:tag name="KSO_WM_UNIT_PRESET_TEXT_LEN" val="232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77"/>
  <p:tag name="KSO_WM_UNIT_TYPE" val="a"/>
  <p:tag name="KSO_WM_UNIT_INDEX" val="1"/>
  <p:tag name="KSO_WM_UNIT_ID" val="custom501_2*a*1"/>
  <p:tag name="KSO_WM_UNIT_CLEAR" val="1"/>
  <p:tag name="KSO_WM_UNIT_LAYERLEVEL" val="1"/>
  <p:tag name="KSO_WM_UNIT_VALUE" val="14"/>
  <p:tag name="KSO_WM_UNIT_ISCONTENTSTITLE" val="0"/>
  <p:tag name="KSO_WM_UNIT_HIGHLIGHT" val="0"/>
  <p:tag name="KSO_WM_UNIT_COMPATIBLE" val="0"/>
  <p:tag name="KSO_WM_UNIT_PRESET_TEXT_INDEX" val="3"/>
  <p:tag name="KSO_WM_UNIT_PRESET_TEXT_LEN" val="17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77"/>
  <p:tag name="KSO_WM_UNIT_TYPE" val="a"/>
  <p:tag name="KSO_WM_UNIT_INDEX" val="1"/>
  <p:tag name="KSO_WM_UNIT_ID" val="custom501_2*a*1"/>
  <p:tag name="KSO_WM_UNIT_CLEAR" val="1"/>
  <p:tag name="KSO_WM_UNIT_LAYERLEVEL" val="1"/>
  <p:tag name="KSO_WM_UNIT_VALUE" val="14"/>
  <p:tag name="KSO_WM_UNIT_ISCONTENTSTITLE" val="0"/>
  <p:tag name="KSO_WM_UNIT_HIGHLIGHT" val="0"/>
  <p:tag name="KSO_WM_UNIT_COMPATIBLE" val="0"/>
  <p:tag name="KSO_WM_UNIT_PRESET_TEXT_INDEX" val="3"/>
  <p:tag name="KSO_WM_UNIT_PRESET_TEXT_LEN" val="17"/>
</p:tagLst>
</file>

<file path=ppt/tags/tag43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77"/>
  <p:tag name="KSO_WM_UNIT_TYPE" val="f"/>
  <p:tag name="KSO_WM_UNIT_INDEX" val="1"/>
  <p:tag name="KSO_WM_UNIT_ID" val="custom501_2*f*1"/>
  <p:tag name="KSO_WM_UNIT_CLEAR" val="1"/>
  <p:tag name="KSO_WM_UNIT_LAYERLEVEL" val="1"/>
  <p:tag name="KSO_WM_UNIT_VALUE" val="250"/>
  <p:tag name="KSO_WM_UNIT_HIGHLIGHT" val="0"/>
  <p:tag name="KSO_WM_UNIT_COMPATIBLE" val="0"/>
  <p:tag name="KSO_WM_UNIT_PRESET_TEXT_INDEX" val="5"/>
  <p:tag name="KSO_WM_UNIT_PRESET_TEXT_LEN" val="232"/>
</p:tagLst>
</file>

<file path=ppt/tags/tag44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77"/>
  <p:tag name="KSO_WM_UNIT_TYPE" val="a"/>
  <p:tag name="KSO_WM_UNIT_INDEX" val="1"/>
  <p:tag name="KSO_WM_UNIT_ID" val="custom501_2*a*1"/>
  <p:tag name="KSO_WM_UNIT_CLEAR" val="1"/>
  <p:tag name="KSO_WM_UNIT_LAYERLEVEL" val="1"/>
  <p:tag name="KSO_WM_UNIT_VALUE" val="14"/>
  <p:tag name="KSO_WM_UNIT_ISCONTENTSTITLE" val="0"/>
  <p:tag name="KSO_WM_UNIT_HIGHLIGHT" val="0"/>
  <p:tag name="KSO_WM_UNIT_COMPATIBLE" val="0"/>
  <p:tag name="KSO_WM_UNIT_PRESET_TEXT_INDEX" val="3"/>
  <p:tag name="KSO_WM_UNIT_PRESET_TEXT_LEN" val="17"/>
</p:tagLst>
</file>

<file path=ppt/tags/tag45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77"/>
  <p:tag name="KSO_WM_UNIT_TYPE" val="f"/>
  <p:tag name="KSO_WM_UNIT_INDEX" val="1"/>
  <p:tag name="KSO_WM_UNIT_ID" val="custom501_2*f*1"/>
  <p:tag name="KSO_WM_UNIT_CLEAR" val="1"/>
  <p:tag name="KSO_WM_UNIT_LAYERLEVEL" val="1"/>
  <p:tag name="KSO_WM_UNIT_VALUE" val="250"/>
  <p:tag name="KSO_WM_UNIT_HIGHLIGHT" val="0"/>
  <p:tag name="KSO_WM_UNIT_COMPATIBLE" val="0"/>
  <p:tag name="KSO_WM_UNIT_PRESET_TEXT_INDEX" val="5"/>
  <p:tag name="KSO_WM_UNIT_PRESET_TEXT_LEN" val="232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77"/>
  <p:tag name="KSO_WM_UNIT_TYPE" val="a"/>
  <p:tag name="KSO_WM_UNIT_INDEX" val="1"/>
  <p:tag name="KSO_WM_UNIT_ID" val="custom501_2*a*1"/>
  <p:tag name="KSO_WM_UNIT_CLEAR" val="1"/>
  <p:tag name="KSO_WM_UNIT_LAYERLEVEL" val="1"/>
  <p:tag name="KSO_WM_UNIT_VALUE" val="14"/>
  <p:tag name="KSO_WM_UNIT_ISCONTENTSTITLE" val="0"/>
  <p:tag name="KSO_WM_UNIT_HIGHLIGHT" val="0"/>
  <p:tag name="KSO_WM_UNIT_COMPATIBLE" val="0"/>
  <p:tag name="KSO_WM_UNIT_PRESET_TEXT_INDEX" val="3"/>
  <p:tag name="KSO_WM_UNIT_PRESET_TEXT_LEN" val="17"/>
</p:tagLst>
</file>

<file path=ppt/tags/tag51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77"/>
  <p:tag name="KSO_WM_UNIT_TYPE" val="f"/>
  <p:tag name="KSO_WM_UNIT_INDEX" val="1"/>
  <p:tag name="KSO_WM_UNIT_ID" val="custom501_2*f*1"/>
  <p:tag name="KSO_WM_UNIT_CLEAR" val="1"/>
  <p:tag name="KSO_WM_UNIT_LAYERLEVEL" val="1"/>
  <p:tag name="KSO_WM_UNIT_VALUE" val="250"/>
  <p:tag name="KSO_WM_UNIT_HIGHLIGHT" val="0"/>
  <p:tag name="KSO_WM_UNIT_COMPATIBLE" val="0"/>
  <p:tag name="KSO_WM_UNIT_PRESET_TEXT_INDEX" val="5"/>
  <p:tag name="KSO_WM_UNIT_PRESET_TEXT_LEN" val="232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commondata" val="eyJoZGlkIjoiNDMwMzM4NDA4OTI4MmY3NjFiYmNlNzJlMTgwMTQ0NTMifQ=="/>
</p:tagLst>
</file>

<file path=ppt/tags/tag6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77"/>
  <p:tag name="KSO_WM_UNIT_TYPE" val="a"/>
  <p:tag name="KSO_WM_UNIT_INDEX" val="1"/>
  <p:tag name="KSO_WM_UNIT_ID" val="custom501_2*a*1"/>
  <p:tag name="KSO_WM_UNIT_CLEAR" val="1"/>
  <p:tag name="KSO_WM_UNIT_LAYERLEVEL" val="1"/>
  <p:tag name="KSO_WM_UNIT_VALUE" val="14"/>
  <p:tag name="KSO_WM_UNIT_ISCONTENTSTITLE" val="0"/>
  <p:tag name="KSO_WM_UNIT_HIGHLIGHT" val="0"/>
  <p:tag name="KSO_WM_UNIT_COMPATIBLE" val="0"/>
  <p:tag name="KSO_WM_UNIT_PRESET_TEXT_INDEX" val="3"/>
  <p:tag name="KSO_WM_UNIT_PRESET_TEXT_LEN" val="17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5032</Words>
  <Application>WPS 演示</Application>
  <PresentationFormat>宽屏</PresentationFormat>
  <Paragraphs>309</Paragraphs>
  <Slides>43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43</vt:i4>
      </vt:variant>
    </vt:vector>
  </HeadingPairs>
  <TitlesOfParts>
    <vt:vector size="56" baseType="lpstr">
      <vt:lpstr>Arial</vt:lpstr>
      <vt:lpstr>宋体</vt:lpstr>
      <vt:lpstr>Wingdings</vt:lpstr>
      <vt:lpstr>Aa新华复兴体</vt:lpstr>
      <vt:lpstr>微软雅黑</vt:lpstr>
      <vt:lpstr>Wingdings 2</vt:lpstr>
      <vt:lpstr>Arial Unicode MS</vt:lpstr>
      <vt:lpstr>等线 Light</vt:lpstr>
      <vt:lpstr>等线</vt:lpstr>
      <vt:lpstr>Times New Roman</vt:lpstr>
      <vt:lpstr>Calibri</vt:lpstr>
      <vt:lpstr>Office 主题​​</vt:lpstr>
      <vt:lpstr>1_Office 主题​​</vt:lpstr>
      <vt:lpstr>健康生活 —“三减三健”</vt:lpstr>
      <vt:lpstr>这些疾病与什么有关？</vt:lpstr>
      <vt:lpstr>这些疾病与什么有关？</vt:lpstr>
      <vt:lpstr>PowerPoint 演示文稿</vt:lpstr>
      <vt:lpstr>PowerPoint 演示文稿</vt:lpstr>
      <vt:lpstr>PowerPoint 演示文稿</vt:lpstr>
      <vt:lpstr>健康生活方式，要做到</vt:lpstr>
      <vt:lpstr>PowerPoint 演示文稿</vt:lpstr>
      <vt:lpstr>“三减”</vt:lpstr>
      <vt:lpstr>高盐、高油、高糖 具体能造成多大的危害呢？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减盐、减油、减糖的小窍门</vt:lpstr>
      <vt:lpstr>减盐、减油、减糖的小窍门</vt:lpstr>
      <vt:lpstr>减盐、减油、减糖的小窍门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“三健”</vt:lpstr>
      <vt:lpstr>共同关注健康口腔</vt:lpstr>
      <vt:lpstr>如何做好个人的口腔保健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感谢您的聆听！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健康生活 —“三减三健”</dc:title>
  <dc:creator>付 雪微</dc:creator>
  <cp:lastModifiedBy>Starry°（星空）</cp:lastModifiedBy>
  <cp:revision>9</cp:revision>
  <dcterms:created xsi:type="dcterms:W3CDTF">2020-10-17T05:33:00Z</dcterms:created>
  <dcterms:modified xsi:type="dcterms:W3CDTF">2023-09-27T08:01:17Z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EB9B6028D6EE45558F2E3D1F82FF9C73_12</vt:lpwstr>
  </property>
  <property fmtid="{D5CDD505-2E9C-101B-9397-08002B2CF9AE}" pid="3" name="KSOProductBuildVer">
    <vt:lpwstr>2052-12.1.0.15374</vt:lpwstr>
  </property>
</Properties>
</file>