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940" r:id="rId3"/>
    <p:sldId id="602" r:id="rId4"/>
    <p:sldId id="941" r:id="rId5"/>
    <p:sldId id="260" r:id="rId6"/>
    <p:sldId id="261" r:id="rId7"/>
    <p:sldId id="262" r:id="rId8"/>
    <p:sldId id="263" r:id="rId9"/>
    <p:sldId id="264" r:id="rId10"/>
    <p:sldId id="265" r:id="rId11"/>
    <p:sldId id="704" r:id="rId12"/>
    <p:sldId id="607" r:id="rId13"/>
    <p:sldId id="755" r:id="rId14"/>
    <p:sldId id="756" r:id="rId15"/>
    <p:sldId id="757" r:id="rId16"/>
    <p:sldId id="812" r:id="rId17"/>
    <p:sldId id="814" r:id="rId18"/>
    <p:sldId id="275" r:id="rId19"/>
    <p:sldId id="276" r:id="rId20"/>
    <p:sldId id="277" r:id="rId21"/>
    <p:sldId id="876" r:id="rId22"/>
    <p:sldId id="991" r:id="rId23"/>
    <p:sldId id="815" r:id="rId24"/>
    <p:sldId id="912" r:id="rId25"/>
    <p:sldId id="913" r:id="rId26"/>
    <p:sldId id="380" r:id="rId27"/>
    <p:sldId id="914" r:id="rId28"/>
    <p:sldId id="381" r:id="rId29"/>
    <p:sldId id="281" r:id="rId30"/>
    <p:sldId id="282" r:id="rId31"/>
    <p:sldId id="378" r:id="rId32"/>
    <p:sldId id="377" r:id="rId33"/>
    <p:sldId id="817" r:id="rId34"/>
    <p:sldId id="873" r:id="rId35"/>
    <p:sldId id="874" r:id="rId36"/>
    <p:sldId id="875" r:id="rId37"/>
    <p:sldId id="567" r:id="rId38"/>
    <p:sldId id="570" r:id="rId39"/>
    <p:sldId id="572" r:id="rId40"/>
    <p:sldId id="573" r:id="rId41"/>
    <p:sldId id="574" r:id="rId42"/>
    <p:sldId id="862" r:id="rId43"/>
    <p:sldId id="863" r:id="rId44"/>
    <p:sldId id="577" r:id="rId45"/>
    <p:sldId id="915" r:id="rId46"/>
    <p:sldId id="861" r:id="rId47"/>
    <p:sldId id="858" r:id="rId48"/>
    <p:sldId id="859" r:id="rId49"/>
    <p:sldId id="860" r:id="rId50"/>
    <p:sldId id="911" r:id="rId51"/>
    <p:sldId id="297" r:id="rId52"/>
  </p:sldIdLst>
  <p:sldSz cx="12192000" cy="6858000"/>
  <p:notesSz cx="6858000" cy="9144000"/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6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gs" Target="tags/tag70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notesMaster" Target="notesMasters/notesMaster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FigureOut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ru-RU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青春期女生生理心理健康知识讲座</a:t>
            </a:r>
            <a:endParaRPr lang="zh-CN" altLang="ru-RU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p>
            <a:endParaRPr lang="zh-CN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r>
              <a:rPr lang="zh-CN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盐津县普洱镇中心卫生院</a:t>
            </a:r>
            <a:endParaRPr lang="zh-CN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叶莎莎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5710" y="608385"/>
            <a:ext cx="10969200" cy="4759200"/>
          </a:xfrm>
          <a:solidFill>
            <a:schemeClr val="accent1"/>
          </a:solidFill>
        </p:spPr>
        <p:txBody>
          <a:bodyPr>
            <a:noAutofit/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个子迅速变高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声音变细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有些人会长青春痘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乳房开始发育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腿毛、腋毛、阴毛开始生长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来月经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pPr marL="0" indent="0">
              <a:buNone/>
            </a:pPr>
            <a:r>
              <a:rPr lang="zh-CN" altLang="en-US" sz="4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月经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是标志女生进入青春期非常重要的现象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41185" y="734060"/>
            <a:ext cx="4636135" cy="4302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" descr="2a38c45cf7ec4afe05a1df0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月经是如何形成的</a:t>
            </a:r>
            <a:endParaRPr lang="zh-CN" altLang="en-US" sz="440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如果卵子没有与精子结合，卵子在子宫内自动分解，经过约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14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天后，子宫内膜因激素作用而萎缩脱落及出血，经过阴道排出体外，约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21～35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天循环一次。这就是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月经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”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月经血呈暗红色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，除血液外还有子宫内膜碎片、宫颈粘液及脱落的阴道上皮，出血多时就会有血凝块。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月经初潮</a:t>
            </a:r>
            <a:endParaRPr lang="zh-CN" altLang="en-US" sz="440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第一次来月经，称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月经初潮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”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。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平均在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13～14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岁，有人早在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11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岁，也有人晚在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15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岁，持续时间一般在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3～7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天，平均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4～5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天。初来月经可能不是很有规律，一两年后会正常的，同学们不必担心。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月经周期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：出血的第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天为月经周期的开始，两次月经的第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日的间隔时间称为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个月经周期。一般为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21～35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天，平均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28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天，提前或延后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7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天仍属正常范围，如果短于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21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天或超过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35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天，那么最好到医院检查一下。</a:t>
            </a:r>
            <a:endParaRPr lang="zh-CN" altLang="en-US" sz="2000" b="1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000" b="1" spc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经量</a:t>
            </a:r>
            <a:r>
              <a:rPr lang="zh-CN" altLang="en-US" sz="20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：指一次月经总的血量，一般为35～58毫升。</a:t>
            </a:r>
            <a:endParaRPr lang="zh-CN" altLang="en-US" sz="20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r>
              <a:rPr lang="zh-CN" altLang="en-US" sz="2000" b="1" spc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经期症状</a:t>
            </a:r>
            <a:r>
              <a:rPr lang="zh-CN" altLang="en-US" sz="20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：经期一般没有明显的不适。少数女性可有腰酸、下腹部坠胀痛等感觉，并伴有轻度腹泻或便秘。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>
              <a:buNone/>
            </a:pP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各式各样的朋友</a:t>
            </a:r>
            <a:endParaRPr lang="zh-CN" altLang="en-US" sz="440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从初潮后每个月都有月经。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初潮的经血只有少量，初潮过后，大概有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个月左右没有来潮。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在初潮以后的一段时间，月经周期有时延长，有时缩短。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初潮来临前虽会有白色的分必物，但是不用担心，如果分泌物略带褐色，就要和老师或家长商量了。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月经来的时候</a:t>
            </a:r>
            <a:endParaRPr lang="zh-CN" altLang="en-US" sz="440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每个人的症状表现不一样，如：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我没有什么异样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我有腹部胀的感觉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我有点忧郁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我变得非常愉快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我会想运动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我变得想安静地看书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9595" y="2659380"/>
            <a:ext cx="3387725" cy="33413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月经的个人差异</a:t>
            </a:r>
            <a:endParaRPr lang="zh-CN" altLang="en-US" sz="440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月经周期</a:t>
            </a:r>
            <a:endParaRPr lang="zh-CN" altLang="en-US" sz="2400"/>
          </a:p>
          <a:p>
            <a:endParaRPr lang="zh-CN" altLang="en-US"/>
          </a:p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初潮年龄</a:t>
            </a:r>
            <a:endParaRPr lang="zh-CN" altLang="en-US" sz="2400"/>
          </a:p>
          <a:p>
            <a:endParaRPr lang="zh-CN" altLang="en-US"/>
          </a:p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经血量</a:t>
            </a:r>
            <a:endParaRPr lang="zh-CN" altLang="en-US"/>
          </a:p>
          <a:p>
            <a:endParaRPr lang="zh-CN" altLang="en-US"/>
          </a:p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月经期间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2276475" y="2037715"/>
            <a:ext cx="76200" cy="430530"/>
          </a:xfrm>
          <a:prstGeom prst="leftBrace">
            <a:avLst>
              <a:gd name="adj1" fmla="val 14814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22525" y="19030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我是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30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天左右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2525" y="23336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我是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25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天左右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8" name="左大括号 7"/>
          <p:cNvSpPr/>
          <p:nvPr>
            <p:custDataLst>
              <p:tags r:id="rId1"/>
            </p:custDataLst>
          </p:nvPr>
        </p:nvSpPr>
        <p:spPr>
          <a:xfrm>
            <a:off x="2276475" y="3168015"/>
            <a:ext cx="76200" cy="430530"/>
          </a:xfrm>
          <a:prstGeom prst="leftBrace">
            <a:avLst>
              <a:gd name="adj1" fmla="val 14814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422525" y="2967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我在小学三年级就开始了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22525" y="33508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我高中三年级才开始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11" name="左大括号 10"/>
          <p:cNvSpPr/>
          <p:nvPr>
            <p:custDataLst>
              <p:tags r:id="rId2"/>
            </p:custDataLst>
          </p:nvPr>
        </p:nvSpPr>
        <p:spPr>
          <a:xfrm>
            <a:off x="2276475" y="4250055"/>
            <a:ext cx="76200" cy="430530"/>
          </a:xfrm>
          <a:prstGeom prst="leftBrace">
            <a:avLst>
              <a:gd name="adj1" fmla="val 14814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422525" y="4032885"/>
            <a:ext cx="4036060" cy="432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汤匙的量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94585" y="44500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从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汤匙到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6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汤匙不等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14" name="左大括号 13"/>
          <p:cNvSpPr/>
          <p:nvPr>
            <p:custDataLst>
              <p:tags r:id="rId3"/>
            </p:custDataLst>
          </p:nvPr>
        </p:nvSpPr>
        <p:spPr>
          <a:xfrm>
            <a:off x="2346325" y="5289550"/>
            <a:ext cx="76200" cy="430530"/>
          </a:xfrm>
          <a:prstGeom prst="leftBrace">
            <a:avLst>
              <a:gd name="adj1" fmla="val 14125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480945" y="51619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我足足要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7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80945" y="55492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我</a:t>
            </a:r>
            <a:r>
              <a:rPr lang="en-US" altLang="zh-CN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天就结束了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365" y="1490345"/>
            <a:ext cx="4636135" cy="44278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90z58PICZwn_102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24000" y="838200"/>
            <a:ext cx="1752600" cy="16274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507" name="椭圆形标注 3"/>
          <p:cNvSpPr/>
          <p:nvPr/>
        </p:nvSpPr>
        <p:spPr>
          <a:xfrm>
            <a:off x="3429000" y="381000"/>
            <a:ext cx="5257800" cy="838200"/>
          </a:xfrm>
          <a:prstGeom prst="wedgeEllipseCallout">
            <a:avLst>
              <a:gd name="adj1" fmla="val -56736"/>
              <a:gd name="adj2" fmla="val 6953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TextBox 4"/>
          <p:cNvSpPr txBox="1"/>
          <p:nvPr/>
        </p:nvSpPr>
        <p:spPr>
          <a:xfrm>
            <a:off x="4122420" y="609600"/>
            <a:ext cx="4191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医生，为什么我会痛经？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6" name="图片 5" descr="0005018378064844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839200" y="2286000"/>
            <a:ext cx="1580139" cy="1600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510" name="椭圆形标注 6"/>
          <p:cNvSpPr/>
          <p:nvPr/>
        </p:nvSpPr>
        <p:spPr>
          <a:xfrm rot="10800000">
            <a:off x="1524000" y="2133600"/>
            <a:ext cx="6629400" cy="2439988"/>
          </a:xfrm>
          <a:prstGeom prst="wedgeEllipseCallout">
            <a:avLst>
              <a:gd name="adj1" fmla="val -65880"/>
              <a:gd name="adj2" fmla="val 1131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1" name="TextBox 7"/>
          <p:cNvSpPr txBox="1"/>
          <p:nvPr/>
        </p:nvSpPr>
        <p:spPr>
          <a:xfrm>
            <a:off x="2133600" y="2590800"/>
            <a:ext cx="57912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痛经是指月经期间或者月经前几天腹部出现疼痛的现象，有的人还有腰痛、乳房胀痛或者腹泻等症状。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1512" name="TextBox 8"/>
          <p:cNvSpPr txBox="1"/>
          <p:nvPr/>
        </p:nvSpPr>
        <p:spPr>
          <a:xfrm>
            <a:off x="2209800" y="4953000"/>
            <a:ext cx="82296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痛经原因：</a:t>
            </a:r>
            <a:endParaRPr lang="en-US" altLang="zh-CN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可能是经血外流不畅，或是经血排出时子宫肌肉收缩过强，有时心理过度紧张、害怕也会导致痛经。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90z58PICZwn_102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24200" y="1219200"/>
            <a:ext cx="1752600" cy="16274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531" name="椭圆形标注 3"/>
          <p:cNvSpPr/>
          <p:nvPr/>
        </p:nvSpPr>
        <p:spPr>
          <a:xfrm>
            <a:off x="4800600" y="1066800"/>
            <a:ext cx="5257800" cy="838200"/>
          </a:xfrm>
          <a:prstGeom prst="wedgeEllipseCallout">
            <a:avLst>
              <a:gd name="adj1" fmla="val -56736"/>
              <a:gd name="adj2" fmla="val 6953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2" name="TextBox 4"/>
          <p:cNvSpPr txBox="1"/>
          <p:nvPr/>
        </p:nvSpPr>
        <p:spPr>
          <a:xfrm>
            <a:off x="5029200" y="1219200"/>
            <a:ext cx="4953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医生，女孩不来月经行不行？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6" name="图片 5" descr="0005018378064844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087861" y="3200400"/>
            <a:ext cx="1580139" cy="1600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534" name="椭圆形标注 6"/>
          <p:cNvSpPr/>
          <p:nvPr/>
        </p:nvSpPr>
        <p:spPr>
          <a:xfrm rot="10800000">
            <a:off x="1752600" y="3429000"/>
            <a:ext cx="6629400" cy="2439988"/>
          </a:xfrm>
          <a:prstGeom prst="wedgeEllipseCallout">
            <a:avLst>
              <a:gd name="adj1" fmla="val -65880"/>
              <a:gd name="adj2" fmla="val 1131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5" name="TextBox 7"/>
          <p:cNvSpPr txBox="1"/>
          <p:nvPr/>
        </p:nvSpPr>
        <p:spPr>
          <a:xfrm>
            <a:off x="2286000" y="3886200"/>
            <a:ext cx="57912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月经是体内子宫内膜的周期性变化形成的，是我们女性的正常生理现象，没有月经可就不正常了。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90z58PICZwn_102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24000" y="838200"/>
            <a:ext cx="1752600" cy="16274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555" name="椭圆形标注 3"/>
          <p:cNvSpPr/>
          <p:nvPr/>
        </p:nvSpPr>
        <p:spPr>
          <a:xfrm>
            <a:off x="3429000" y="381000"/>
            <a:ext cx="5334000" cy="1219200"/>
          </a:xfrm>
          <a:prstGeom prst="wedgeEllipseCallout">
            <a:avLst>
              <a:gd name="adj1" fmla="val -56736"/>
              <a:gd name="adj2" fmla="val 6953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6" name="TextBox 4"/>
          <p:cNvSpPr txBox="1"/>
          <p:nvPr/>
        </p:nvSpPr>
        <p:spPr>
          <a:xfrm>
            <a:off x="3657600" y="533400"/>
            <a:ext cx="49530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医生，我来月经没有规律，是不是有问题？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6" name="图片 5" descr="0005018378064844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839200" y="2286000"/>
            <a:ext cx="1580139" cy="1600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558" name="椭圆形标注 6"/>
          <p:cNvSpPr/>
          <p:nvPr/>
        </p:nvSpPr>
        <p:spPr>
          <a:xfrm rot="10800000">
            <a:off x="1524000" y="2590800"/>
            <a:ext cx="6629400" cy="2819400"/>
          </a:xfrm>
          <a:prstGeom prst="wedgeEllipseCallout">
            <a:avLst>
              <a:gd name="adj1" fmla="val -64319"/>
              <a:gd name="adj2" fmla="val 3328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9" name="TextBox 7"/>
          <p:cNvSpPr txBox="1"/>
          <p:nvPr/>
        </p:nvSpPr>
        <p:spPr>
          <a:xfrm>
            <a:off x="2209800" y="3200400"/>
            <a:ext cx="57912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一般开始月经的第一年，由于性器官未发育成熟，月经周期可能变化较大。但如果一年以后还没有规律，最好找医生查明原因。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scene3d>
              <a:camera prst="orthographicFront"/>
              <a:lightRig rig="threePt" dir="t"/>
            </a:scene3d>
          </a:bodyPr>
          <a:p>
            <a:pPr marL="0" indent="0" algn="ctr">
              <a:buNone/>
            </a:pPr>
            <a:r>
              <a:rPr lang="zh-CN" altLang="en-US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什么是</a:t>
            </a:r>
            <a:r>
              <a:rPr lang="zh-CN" altLang="en-US" sz="8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健康</a:t>
            </a:r>
            <a:r>
              <a:rPr lang="zh-CN" altLang="en-US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8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你真的弄明白了吗？</a:t>
            </a:r>
            <a:endParaRPr lang="zh-CN" altLang="en-US" sz="8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经期个人卫生</a:t>
            </a:r>
            <a:endParaRPr lang="zh-CN" altLang="en-US" sz="440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pPr>
              <a:spcAft>
                <a:spcPts val="0"/>
              </a:spcAft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华文楷体" panose="02010600040101010101" pitchFamily="2" charset="-122"/>
              </a:rPr>
              <a:t>1、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在大型超市选择购买质量信得过、安全的卫生巾，注意卫生巾的产品包装、有效期等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华文楷体" panose="02010600040101010101" pitchFamily="2" charset="-122"/>
              </a:rPr>
              <a:t>；勤换，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在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处理卫生巾前后要注意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手卫生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华文楷体" panose="02010600040101010101" pitchFamily="2" charset="-122"/>
              </a:rPr>
              <a:t>，平时不宜用卫生护垫。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spcAft>
                <a:spcPts val="0"/>
              </a:spcAft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华文楷体" panose="02010600040101010101" pitchFamily="2" charset="-122"/>
              </a:rPr>
              <a:t>2、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Arial" panose="020B0604020202020204" pitchFamily="34" charset="0"/>
              </a:rPr>
              <a:t>勤洗热水澡，保持身体清洁、干净。洗澡采取沐浴，不要盆浴，更不要游泳。注意卫生，不共用别人衣服、毛巾，自己的用品要勤洗勤晒。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Arial" panose="020B0604020202020204" pitchFamily="34" charset="0"/>
              </a:rPr>
              <a:t>3、注意保暖，尤其下腹部。月经期间抵抗力下降，避免涉水、淋雨、或冷水洗头、洗脚，夏天避免吃过多冷饮。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4、多喝温开水，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Arial" panose="020B0604020202020204" pitchFamily="34" charset="0"/>
              </a:rPr>
              <a:t>多吃蔬菜和水果，忌食生冷及辛辣食物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！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spcAft>
                <a:spcPts val="0"/>
              </a:spcAft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5、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Arial" panose="020B0604020202020204" pitchFamily="34" charset="0"/>
              </a:rPr>
              <a:t>适当控制运动量，注意休息，保持充足的睡眠，避免剧烈的运动和劳动，可参加一些轻松的活动。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6、保持心情舒畅，情绪稳定。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endParaRPr lang="zh-CN" altLang="en-US"/>
          </a:p>
        </p:txBody>
      </p:sp>
      <p:sp>
        <p:nvSpPr>
          <p:cNvPr id="24580" name="二十四角星 5"/>
          <p:cNvSpPr/>
          <p:nvPr>
            <p:custDataLst>
              <p:tags r:id="rId1"/>
            </p:custDataLst>
          </p:nvPr>
        </p:nvSpPr>
        <p:spPr>
          <a:xfrm>
            <a:off x="8206423" y="192723"/>
            <a:ext cx="2087562" cy="1366837"/>
          </a:xfrm>
          <a:prstGeom prst="star24">
            <a:avLst>
              <a:gd name="adj" fmla="val 39222"/>
            </a:avLst>
          </a:prstGeom>
          <a:solidFill>
            <a:schemeClr val="accent4"/>
          </a:solidFill>
          <a:ln w="9525">
            <a:noFill/>
          </a:ln>
        </p:spPr>
        <p:txBody>
          <a:bodyPr anchor="ctr" anchorCtr="0"/>
          <a:p>
            <a:pPr algn="ctr"/>
            <a:r>
              <a:rPr lang="zh-CN" altLang="en-US" sz="3600" b="1" dirty="0">
                <a:solidFill>
                  <a:schemeClr val="accent2"/>
                </a:solidFill>
                <a:latin typeface="新宋体" panose="02010609030101010101" charset="-122"/>
                <a:ea typeface="新宋体" panose="02010609030101010101" charset="-122"/>
              </a:rPr>
              <a:t>注意</a:t>
            </a:r>
            <a:endParaRPr lang="zh-CN" altLang="en-US" sz="3600" b="1" dirty="0">
              <a:solidFill>
                <a:schemeClr val="accent2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 animBg="1"/>
      <p:bldP spid="24580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tru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月经期间的穿着</a:t>
            </a:r>
            <a:endParaRPr lang="zh-CN" altLang="en-US" sz="440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最好穿颜色较深的裙子及裤子，穿避免经血外漏的月经裤更理想。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使用过的卫生巾，先对折（有经血的一面向内），用卫生纸包好，再丢入厕所的垃圾桶内。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月经来潮并不是疾病，要像平常般地生活。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月经期间，由于体力的消耗较激烈，必须有充分的睡眠和均衡的饮食。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经血量较多时，一天要更换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至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5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次卫生巾。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24580" name="二十四角星 5"/>
          <p:cNvSpPr/>
          <p:nvPr>
            <p:custDataLst>
              <p:tags r:id="rId1"/>
            </p:custDataLst>
          </p:nvPr>
        </p:nvSpPr>
        <p:spPr>
          <a:xfrm>
            <a:off x="8391208" y="123508"/>
            <a:ext cx="2087562" cy="1366837"/>
          </a:xfrm>
          <a:prstGeom prst="star24">
            <a:avLst>
              <a:gd name="adj" fmla="val 39222"/>
            </a:avLst>
          </a:prstGeom>
          <a:solidFill>
            <a:schemeClr val="accent4"/>
          </a:solidFill>
          <a:ln w="9525">
            <a:noFill/>
          </a:ln>
        </p:spPr>
        <p:txBody>
          <a:bodyPr anchor="ctr" anchorCtr="0"/>
          <a:p>
            <a:pPr algn="ctr"/>
            <a:r>
              <a:rPr lang="zh-CN" altLang="en-US" sz="3600" b="1" dirty="0">
                <a:solidFill>
                  <a:schemeClr val="accent2"/>
                </a:solidFill>
                <a:latin typeface="新宋体" panose="02010609030101010101" charset="-122"/>
                <a:ea typeface="新宋体" panose="02010609030101010101" charset="-122"/>
              </a:rPr>
              <a:t>注意</a:t>
            </a:r>
            <a:endParaRPr lang="zh-CN" altLang="en-US" sz="3600" b="1" dirty="0">
              <a:solidFill>
                <a:schemeClr val="accent2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 animBg="1"/>
      <p:bldP spid="24580" grpId="1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ru-RU" sz="440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来月经时可不可以做体育运动？</a:t>
            </a:r>
            <a:endParaRPr lang="zh-CN" altLang="ru-RU" sz="440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zh-CN" altLang="en-US" sz="24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女性经期做运动是完全可以的，但也不能忽视月经期的特殊性，此时健身应注意以下卫生要求：</a:t>
            </a:r>
            <a:endParaRPr lang="zh-CN" altLang="en-US" sz="24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1、经期应避免过冷，过热的刺激（冷水淋浴和桑拿），特别是下腹部不易受凉，以免痛经或月经失调。</a:t>
            </a:r>
            <a:endParaRPr lang="zh-CN" altLang="en-US" sz="24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2、经期的第一、二天应减少运动量及强度，运动时间不宜太长。 </a:t>
            </a:r>
            <a:endParaRPr lang="zh-CN" altLang="en-US" sz="24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3、经期不易做剧烈练习，如疾跑，跳跃（剧烈的健身操），负荷过大的力量练习等。以免造成经血量过多或影响子宫的正常位置。</a:t>
            </a:r>
            <a:endParaRPr lang="zh-CN" altLang="en-US" sz="24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r>
              <a:rPr lang="zh-CN" altLang="en-US" sz="24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4、经期一般不易游泳，以免在生殖器官自洁作用降低时病菌侵入造成感染。</a:t>
            </a:r>
            <a:endParaRPr lang="zh-CN" altLang="en-US" sz="24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5、月经期不能做腹部按摩。</a:t>
            </a:r>
            <a:endParaRPr lang="zh-CN" altLang="en-US" sz="24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ru-RU" sz="440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经期的饮食</a:t>
            </a:r>
            <a:endParaRPr lang="zh-CN" altLang="ru-RU" sz="440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zh-CN" altLang="en-US" sz="24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油炸食品也是经期女性的一大禁忌。</a:t>
            </a:r>
            <a:endParaRPr lang="zh-CN" altLang="en-US" sz="24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经期尽量少吃或不吃冷饮。</a:t>
            </a:r>
            <a:endParaRPr lang="zh-CN" altLang="en-US" sz="24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经期不要喝咖啡、浓茶，更不能饮酒，否则这些刺激品会让经期的不适感加重。</a:t>
            </a:r>
            <a:endParaRPr lang="zh-CN" altLang="en-US" sz="24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 sz="24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应多喝温热水，多吃水果、蔬菜，维生素C可以增强人体的抵抗力，减少由于经期抵抗力下降而引起的感染。</a:t>
            </a:r>
            <a:endParaRPr lang="zh-CN" altLang="en-US" sz="24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4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sym typeface="+mn-ea"/>
              </a:rPr>
              <a:t>不要因为来例假就整天躺在床上或者以此为理由旷课请假</a:t>
            </a:r>
            <a:endParaRPr lang="zh-CN" altLang="en-US" sz="4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endParaRPr lang="zh-CN" altLang="en-US" sz="4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标题 3788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4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内裤上白色的东西是什么？</a:t>
            </a:r>
            <a:endParaRPr lang="zh-CN" altLang="en-US" sz="4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7891" name="组合 37890"/>
          <p:cNvGrpSpPr/>
          <p:nvPr/>
        </p:nvGrpSpPr>
        <p:grpSpPr>
          <a:xfrm>
            <a:off x="3000375" y="1412875"/>
            <a:ext cx="3529013" cy="1223963"/>
            <a:chOff x="0" y="0"/>
            <a:chExt cx="4248472" cy="1775044"/>
          </a:xfrm>
        </p:grpSpPr>
        <p:sp>
          <p:nvSpPr>
            <p:cNvPr id="37892" name="云形 11"/>
            <p:cNvSpPr/>
            <p:nvPr/>
          </p:nvSpPr>
          <p:spPr>
            <a:xfrm>
              <a:off x="0" y="0"/>
              <a:ext cx="4248472" cy="1775044"/>
            </a:xfrm>
            <a:custGeom>
              <a:avLst/>
              <a:gdLst>
                <a:gd name="txL" fmla="*/ 5954 w 43200"/>
                <a:gd name="txT" fmla="*/ 6524 h 43200"/>
                <a:gd name="txR" fmla="*/ 34174 w 43200"/>
                <a:gd name="txB" fmla="*/ 34674 h 43200"/>
              </a:gdLst>
              <a:ahLst/>
              <a:cxnLst>
                <a:cxn ang="0">
                  <a:pos x="4244932" y="887522"/>
                </a:cxn>
                <a:cxn ang="5898240">
                  <a:pos x="2124236" y="1773154"/>
                </a:cxn>
                <a:cxn ang="11796480">
                  <a:pos x="13178" y="887522"/>
                </a:cxn>
                <a:cxn ang="17694720">
                  <a:pos x="2124236" y="101490"/>
                </a:cxn>
              </a:cxnLst>
              <a:rect l="txL" t="txT" r="txR" b="txB"/>
              <a:pathLst>
                <a:path w="43200" h="43200">
                  <a:moveTo>
                    <a:pt x="3900" y="14370"/>
                  </a:moveTo>
                  <a:arcTo wR="6753" hR="9190" stAng="-11429452" swAng="7427171"/>
                  <a:arcTo wR="5333" hR="7267" stAng="-8646226" swAng="5396752"/>
                  <a:arcTo wR="4365" hR="5945" stAng="-8748310" swAng="5983216"/>
                  <a:arcTo wR="4857" hR="6595" stAng="-7859247" swAng="7034694"/>
                  <a:arcTo wR="5333" hR="7273" stAng="-4722629" swAng="6541720"/>
                  <a:arcTo wR="6775" hR="9220" stAng="-2776007" swAng="7816113"/>
                  <a:arcTo wR="5785" hR="7867" stAng="-21562564" swAng="6841911"/>
                  <a:arcTo wR="6752" hR="9215" stAng="-20253020" swAng="6910786"/>
                  <a:arcTo wR="7720" hR="10543" stAng="-17625339" swAng="4542738"/>
                  <a:arcTo wR="4360" hR="5918" stAng="-16496367" swAng="8804007"/>
                  <a:arcTo wR="4345" hR="5945" stAng="-14809541" swAng="9150775"/>
                  <a:close/>
                </a:path>
                <a:path w="43200" h="43200" fill="none">
                  <a:moveTo>
                    <a:pt x="4693" y="26177"/>
                  </a:moveTo>
                  <a:arcTo wR="4345" hR="5945" stAng="-16395255" swAng="1585714"/>
                  <a:moveTo>
                    <a:pt x="6928" y="34899"/>
                  </a:moveTo>
                  <a:arcTo wR="4360" hR="5918" stAng="-17183677" swAng="686679"/>
                  <a:moveTo>
                    <a:pt x="16478" y="39090"/>
                  </a:moveTo>
                  <a:arcTo wR="6752" hR="9215" stAng="-13342539" swAng="844950"/>
                  <a:moveTo>
                    <a:pt x="28827" y="34751"/>
                  </a:moveTo>
                  <a:arcTo wR="6752" hR="9215" stAng="-21212861" swAng="959841"/>
                  <a:moveTo>
                    <a:pt x="34129" y="22954"/>
                  </a:moveTo>
                  <a:arcTo wR="5785" hR="7867" stAng="-4217785" swAng="4255228"/>
                  <a:moveTo>
                    <a:pt x="41798" y="15354"/>
                  </a:moveTo>
                  <a:arcTo wR="5333" hR="7273" stAng="-19780909" swAng="1665385"/>
                  <a:moveTo>
                    <a:pt x="38324" y="5426"/>
                  </a:moveTo>
                  <a:arcTo wR="4857" hR="6595" stAng="-824553" swAng="891799"/>
                  <a:moveTo>
                    <a:pt x="29078" y="3952"/>
                  </a:moveTo>
                  <a:arcTo wR="4857" hR="6595" stAng="-8950828" swAng="1091979"/>
                  <a:moveTo>
                    <a:pt x="22141" y="4720"/>
                  </a:moveTo>
                  <a:arcTo wR="4365" hR="5945" stAng="-9809519" swAng="1061209"/>
                  <a:moveTo>
                    <a:pt x="14000" y="5192"/>
                  </a:moveTo>
                  <a:arcTo wR="6753" hR="9190" stAng="-4002280" swAng="739132"/>
                  <a:moveTo>
                    <a:pt x="4127" y="15789"/>
                  </a:moveTo>
                  <a:arcTo wR="6753" hR="9190" stAng="-12140507" swAng="711644"/>
                </a:path>
              </a:pathLst>
            </a:custGeom>
            <a:solidFill>
              <a:srgbClr val="FCC0EF">
                <a:alpha val="70000"/>
              </a:srgbClr>
            </a:solidFill>
            <a:ln w="19050" cap="flat" cmpd="sng">
              <a:solidFill>
                <a:srgbClr val="FCC0E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893" name="TextBox 13"/>
            <p:cNvSpPr txBox="1"/>
            <p:nvPr/>
          </p:nvSpPr>
          <p:spPr>
            <a:xfrm>
              <a:off x="648260" y="335209"/>
              <a:ext cx="3338385" cy="9356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b="1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</a:rPr>
                <a:t>白带和月经一样，也是</a:t>
              </a:r>
              <a:endPara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endParaRPr>
            </a:p>
            <a:p>
              <a:r>
                <a:rPr lang="zh-CN" altLang="en-US" b="1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</a:rPr>
                <a:t>女性一种正常的生理现象</a:t>
              </a:r>
              <a:r>
                <a:rPr lang="zh-CN" altLang="en-US" b="1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。</a:t>
              </a:r>
              <a:endPara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37894" name="组合 37893"/>
          <p:cNvGrpSpPr/>
          <p:nvPr/>
        </p:nvGrpSpPr>
        <p:grpSpPr>
          <a:xfrm>
            <a:off x="6096000" y="2276475"/>
            <a:ext cx="4032250" cy="1298575"/>
            <a:chOff x="0" y="0"/>
            <a:chExt cx="4248472" cy="1775044"/>
          </a:xfrm>
        </p:grpSpPr>
        <p:sp>
          <p:nvSpPr>
            <p:cNvPr id="37895" name="云形 11"/>
            <p:cNvSpPr/>
            <p:nvPr/>
          </p:nvSpPr>
          <p:spPr>
            <a:xfrm>
              <a:off x="0" y="0"/>
              <a:ext cx="4248472" cy="1775044"/>
            </a:xfrm>
            <a:custGeom>
              <a:avLst/>
              <a:gdLst>
                <a:gd name="txL" fmla="*/ 5954 w 43200"/>
                <a:gd name="txT" fmla="*/ 6524 h 43200"/>
                <a:gd name="txR" fmla="*/ 34174 w 43200"/>
                <a:gd name="txB" fmla="*/ 34674 h 43200"/>
              </a:gdLst>
              <a:ahLst/>
              <a:cxnLst>
                <a:cxn ang="0">
                  <a:pos x="4244932" y="887522"/>
                </a:cxn>
                <a:cxn ang="5898240">
                  <a:pos x="2124236" y="1773154"/>
                </a:cxn>
                <a:cxn ang="11796480">
                  <a:pos x="13178" y="887522"/>
                </a:cxn>
                <a:cxn ang="17694720">
                  <a:pos x="2124236" y="101490"/>
                </a:cxn>
              </a:cxnLst>
              <a:rect l="txL" t="txT" r="txR" b="txB"/>
              <a:pathLst>
                <a:path w="43200" h="43200">
                  <a:moveTo>
                    <a:pt x="3900" y="14370"/>
                  </a:moveTo>
                  <a:arcTo wR="6753" hR="9190" stAng="-11429452" swAng="7427171"/>
                  <a:arcTo wR="5333" hR="7267" stAng="-8646226" swAng="5396752"/>
                  <a:arcTo wR="4365" hR="5945" stAng="-8748310" swAng="5983216"/>
                  <a:arcTo wR="4857" hR="6595" stAng="-7859247" swAng="7034694"/>
                  <a:arcTo wR="5333" hR="7273" stAng="-4722629" swAng="6541720"/>
                  <a:arcTo wR="6775" hR="9220" stAng="-2776007" swAng="7816113"/>
                  <a:arcTo wR="5785" hR="7867" stAng="-21562564" swAng="6841911"/>
                  <a:arcTo wR="6752" hR="9215" stAng="-20253020" swAng="6910786"/>
                  <a:arcTo wR="7720" hR="10543" stAng="-17625339" swAng="4542738"/>
                  <a:arcTo wR="4360" hR="5918" stAng="-16496367" swAng="8804007"/>
                  <a:arcTo wR="4345" hR="5945" stAng="-14809541" swAng="9150775"/>
                  <a:close/>
                </a:path>
                <a:path w="43200" h="43200" fill="none">
                  <a:moveTo>
                    <a:pt x="4693" y="26177"/>
                  </a:moveTo>
                  <a:arcTo wR="4345" hR="5945" stAng="-16395255" swAng="1585714"/>
                  <a:moveTo>
                    <a:pt x="6928" y="34899"/>
                  </a:moveTo>
                  <a:arcTo wR="4360" hR="5918" stAng="-17183677" swAng="686679"/>
                  <a:moveTo>
                    <a:pt x="16478" y="39090"/>
                  </a:moveTo>
                  <a:arcTo wR="6752" hR="9215" stAng="-13342539" swAng="844950"/>
                  <a:moveTo>
                    <a:pt x="28827" y="34751"/>
                  </a:moveTo>
                  <a:arcTo wR="6752" hR="9215" stAng="-21212861" swAng="959841"/>
                  <a:moveTo>
                    <a:pt x="34129" y="22954"/>
                  </a:moveTo>
                  <a:arcTo wR="5785" hR="7867" stAng="-4217785" swAng="4255228"/>
                  <a:moveTo>
                    <a:pt x="41798" y="15354"/>
                  </a:moveTo>
                  <a:arcTo wR="5333" hR="7273" stAng="-19780909" swAng="1665385"/>
                  <a:moveTo>
                    <a:pt x="38324" y="5426"/>
                  </a:moveTo>
                  <a:arcTo wR="4857" hR="6595" stAng="-824553" swAng="891799"/>
                  <a:moveTo>
                    <a:pt x="29078" y="3952"/>
                  </a:moveTo>
                  <a:arcTo wR="4857" hR="6595" stAng="-8950828" swAng="1091979"/>
                  <a:moveTo>
                    <a:pt x="22141" y="4720"/>
                  </a:moveTo>
                  <a:arcTo wR="4365" hR="5945" stAng="-9809519" swAng="1061209"/>
                  <a:moveTo>
                    <a:pt x="14000" y="5192"/>
                  </a:moveTo>
                  <a:arcTo wR="6753" hR="9190" stAng="-4002280" swAng="739132"/>
                  <a:moveTo>
                    <a:pt x="4127" y="15789"/>
                  </a:moveTo>
                  <a:arcTo wR="6753" hR="9190" stAng="-12140507" swAng="711644"/>
                </a:path>
              </a:pathLst>
            </a:custGeom>
            <a:solidFill>
              <a:srgbClr val="99CCFF">
                <a:alpha val="70000"/>
              </a:srgbClr>
            </a:solidFill>
            <a:ln w="19050" cap="flat" cmpd="sng">
              <a:solidFill>
                <a:srgbClr val="FCC0E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896" name="TextBox 13"/>
            <p:cNvSpPr txBox="1"/>
            <p:nvPr/>
          </p:nvSpPr>
          <p:spPr>
            <a:xfrm>
              <a:off x="648072" y="334884"/>
              <a:ext cx="3312368" cy="8818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buSzPct val="100000"/>
              </a:pPr>
              <a:r>
                <a:rPr lang="zh-CN" altLang="en-US" b="1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</a:rPr>
                <a:t>正常的白带应是白色的，透明、黏稠、无异昧。</a:t>
              </a:r>
              <a:endPara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endParaRPr>
            </a:p>
          </p:txBody>
        </p:sp>
      </p:grpSp>
      <p:grpSp>
        <p:nvGrpSpPr>
          <p:cNvPr id="37897" name="组合 37896"/>
          <p:cNvGrpSpPr/>
          <p:nvPr/>
        </p:nvGrpSpPr>
        <p:grpSpPr>
          <a:xfrm>
            <a:off x="2208213" y="2852738"/>
            <a:ext cx="4030662" cy="1873250"/>
            <a:chOff x="0" y="0"/>
            <a:chExt cx="4248472" cy="1775044"/>
          </a:xfrm>
        </p:grpSpPr>
        <p:sp>
          <p:nvSpPr>
            <p:cNvPr id="37898" name="云形 11"/>
            <p:cNvSpPr/>
            <p:nvPr/>
          </p:nvSpPr>
          <p:spPr>
            <a:xfrm>
              <a:off x="0" y="0"/>
              <a:ext cx="4248472" cy="1775044"/>
            </a:xfrm>
            <a:custGeom>
              <a:avLst/>
              <a:gdLst>
                <a:gd name="txL" fmla="*/ 5954 w 43200"/>
                <a:gd name="txT" fmla="*/ 6524 h 43200"/>
                <a:gd name="txR" fmla="*/ 34174 w 43200"/>
                <a:gd name="txB" fmla="*/ 34674 h 43200"/>
              </a:gdLst>
              <a:ahLst/>
              <a:cxnLst>
                <a:cxn ang="0">
                  <a:pos x="4244932" y="887522"/>
                </a:cxn>
                <a:cxn ang="5898240">
                  <a:pos x="2124236" y="1773154"/>
                </a:cxn>
                <a:cxn ang="11796480">
                  <a:pos x="13178" y="887522"/>
                </a:cxn>
                <a:cxn ang="17694720">
                  <a:pos x="2124236" y="101490"/>
                </a:cxn>
              </a:cxnLst>
              <a:rect l="txL" t="txT" r="txR" b="txB"/>
              <a:pathLst>
                <a:path w="43200" h="43200">
                  <a:moveTo>
                    <a:pt x="3900" y="14370"/>
                  </a:moveTo>
                  <a:arcTo wR="6753" hR="9190" stAng="-11429452" swAng="7427171"/>
                  <a:arcTo wR="5333" hR="7267" stAng="-8646226" swAng="5396752"/>
                  <a:arcTo wR="4365" hR="5945" stAng="-8748310" swAng="5983216"/>
                  <a:arcTo wR="4857" hR="6595" stAng="-7859247" swAng="7034694"/>
                  <a:arcTo wR="5333" hR="7273" stAng="-4722629" swAng="6541720"/>
                  <a:arcTo wR="6775" hR="9220" stAng="-2776007" swAng="7816113"/>
                  <a:arcTo wR="5785" hR="7867" stAng="-21562564" swAng="6841911"/>
                  <a:arcTo wR="6752" hR="9215" stAng="-20253020" swAng="6910786"/>
                  <a:arcTo wR="7720" hR="10543" stAng="-17625339" swAng="4542738"/>
                  <a:arcTo wR="4360" hR="5918" stAng="-16496367" swAng="8804007"/>
                  <a:arcTo wR="4345" hR="5945" stAng="-14809541" swAng="9150775"/>
                  <a:close/>
                </a:path>
                <a:path w="43200" h="43200" fill="none">
                  <a:moveTo>
                    <a:pt x="4693" y="26177"/>
                  </a:moveTo>
                  <a:arcTo wR="4345" hR="5945" stAng="-16395255" swAng="1585714"/>
                  <a:moveTo>
                    <a:pt x="6928" y="34899"/>
                  </a:moveTo>
                  <a:arcTo wR="4360" hR="5918" stAng="-17183677" swAng="686679"/>
                  <a:moveTo>
                    <a:pt x="16478" y="39090"/>
                  </a:moveTo>
                  <a:arcTo wR="6752" hR="9215" stAng="-13342539" swAng="844950"/>
                  <a:moveTo>
                    <a:pt x="28827" y="34751"/>
                  </a:moveTo>
                  <a:arcTo wR="6752" hR="9215" stAng="-21212861" swAng="959841"/>
                  <a:moveTo>
                    <a:pt x="34129" y="22954"/>
                  </a:moveTo>
                  <a:arcTo wR="5785" hR="7867" stAng="-4217785" swAng="4255228"/>
                  <a:moveTo>
                    <a:pt x="41798" y="15354"/>
                  </a:moveTo>
                  <a:arcTo wR="5333" hR="7273" stAng="-19780909" swAng="1665385"/>
                  <a:moveTo>
                    <a:pt x="38324" y="5426"/>
                  </a:moveTo>
                  <a:arcTo wR="4857" hR="6595" stAng="-824553" swAng="891799"/>
                  <a:moveTo>
                    <a:pt x="29078" y="3952"/>
                  </a:moveTo>
                  <a:arcTo wR="4857" hR="6595" stAng="-8950828" swAng="1091979"/>
                  <a:moveTo>
                    <a:pt x="22141" y="4720"/>
                  </a:moveTo>
                  <a:arcTo wR="4365" hR="5945" stAng="-9809519" swAng="1061209"/>
                  <a:moveTo>
                    <a:pt x="14000" y="5192"/>
                  </a:moveTo>
                  <a:arcTo wR="6753" hR="9190" stAng="-4002280" swAng="739132"/>
                  <a:moveTo>
                    <a:pt x="4127" y="15789"/>
                  </a:moveTo>
                  <a:arcTo wR="6753" hR="9190" stAng="-12140507" swAng="711644"/>
                </a:path>
              </a:pathLst>
            </a:custGeom>
            <a:solidFill>
              <a:srgbClr val="FFFFCC">
                <a:alpha val="70000"/>
              </a:srgbClr>
            </a:solidFill>
            <a:ln w="19050" cap="flat" cmpd="sng">
              <a:solidFill>
                <a:srgbClr val="FCC0E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899" name="TextBox 13"/>
            <p:cNvSpPr txBox="1"/>
            <p:nvPr/>
          </p:nvSpPr>
          <p:spPr>
            <a:xfrm>
              <a:off x="647896" y="335152"/>
              <a:ext cx="3312436" cy="1117977"/>
            </a:xfrm>
            <a:prstGeom prst="rect">
              <a:avLst/>
            </a:prstGeom>
            <a:solidFill>
              <a:srgbClr val="FFFFCC"/>
            </a:solidFill>
            <a:ln w="9525">
              <a:noFill/>
            </a:ln>
          </p:spPr>
          <p:txBody>
            <a:bodyPr>
              <a:noAutofit/>
            </a:bodyPr>
            <a:p>
              <a:pPr eaLnBrk="0" hangingPunct="0">
                <a:buSzPct val="100000"/>
              </a:pPr>
              <a:r>
                <a:rPr lang="zh-CN" altLang="en-US" b="1" dirty="0">
                  <a:solidFill>
                    <a:srgbClr val="EC068E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  <a:r>
                <a:rPr lang="zh-CN" altLang="en-US" b="1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rPr>
                <a:t>白带的作用之一是“生殖道的镜子”，青春期女孩生殖器官的正常与否，很多都可以从白带上看出来。</a:t>
              </a:r>
              <a:endPara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endParaRPr>
            </a:p>
            <a:p>
              <a:endPara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endParaRPr>
            </a:p>
          </p:txBody>
        </p:sp>
      </p:grpSp>
      <p:grpSp>
        <p:nvGrpSpPr>
          <p:cNvPr id="37900" name="组合 37899"/>
          <p:cNvGrpSpPr/>
          <p:nvPr/>
        </p:nvGrpSpPr>
        <p:grpSpPr>
          <a:xfrm>
            <a:off x="6311900" y="3933825"/>
            <a:ext cx="4176713" cy="1439863"/>
            <a:chOff x="0" y="0"/>
            <a:chExt cx="4248472" cy="1775044"/>
          </a:xfrm>
        </p:grpSpPr>
        <p:sp>
          <p:nvSpPr>
            <p:cNvPr id="37901" name="云形 11"/>
            <p:cNvSpPr/>
            <p:nvPr/>
          </p:nvSpPr>
          <p:spPr>
            <a:xfrm>
              <a:off x="0" y="0"/>
              <a:ext cx="4248472" cy="1775044"/>
            </a:xfrm>
            <a:custGeom>
              <a:avLst/>
              <a:gdLst>
                <a:gd name="txL" fmla="*/ 5954 w 43200"/>
                <a:gd name="txT" fmla="*/ 6524 h 43200"/>
                <a:gd name="txR" fmla="*/ 34174 w 43200"/>
                <a:gd name="txB" fmla="*/ 34674 h 43200"/>
              </a:gdLst>
              <a:ahLst/>
              <a:cxnLst>
                <a:cxn ang="0">
                  <a:pos x="4244932" y="887522"/>
                </a:cxn>
                <a:cxn ang="5898240">
                  <a:pos x="2124236" y="1773154"/>
                </a:cxn>
                <a:cxn ang="11796480">
                  <a:pos x="13178" y="887522"/>
                </a:cxn>
                <a:cxn ang="17694720">
                  <a:pos x="2124236" y="101490"/>
                </a:cxn>
              </a:cxnLst>
              <a:rect l="txL" t="txT" r="txR" b="txB"/>
              <a:pathLst>
                <a:path w="43200" h="43200">
                  <a:moveTo>
                    <a:pt x="3900" y="14370"/>
                  </a:moveTo>
                  <a:arcTo wR="6753" hR="9190" stAng="-11429452" swAng="7427171"/>
                  <a:arcTo wR="5333" hR="7267" stAng="-8646226" swAng="5396752"/>
                  <a:arcTo wR="4365" hR="5945" stAng="-8748310" swAng="5983216"/>
                  <a:arcTo wR="4857" hR="6595" stAng="-7859247" swAng="7034694"/>
                  <a:arcTo wR="5333" hR="7273" stAng="-4722629" swAng="6541720"/>
                  <a:arcTo wR="6775" hR="9220" stAng="-2776007" swAng="7816113"/>
                  <a:arcTo wR="5785" hR="7867" stAng="-21562564" swAng="6841911"/>
                  <a:arcTo wR="6752" hR="9215" stAng="-20253020" swAng="6910786"/>
                  <a:arcTo wR="7720" hR="10543" stAng="-17625339" swAng="4542738"/>
                  <a:arcTo wR="4360" hR="5918" stAng="-16496367" swAng="8804007"/>
                  <a:arcTo wR="4345" hR="5945" stAng="-14809541" swAng="9150775"/>
                  <a:close/>
                </a:path>
                <a:path w="43200" h="43200" fill="none">
                  <a:moveTo>
                    <a:pt x="4693" y="26177"/>
                  </a:moveTo>
                  <a:arcTo wR="4345" hR="5945" stAng="-16395255" swAng="1585714"/>
                  <a:moveTo>
                    <a:pt x="6928" y="34899"/>
                  </a:moveTo>
                  <a:arcTo wR="4360" hR="5918" stAng="-17183677" swAng="686679"/>
                  <a:moveTo>
                    <a:pt x="16478" y="39090"/>
                  </a:moveTo>
                  <a:arcTo wR="6752" hR="9215" stAng="-13342539" swAng="844950"/>
                  <a:moveTo>
                    <a:pt x="28827" y="34751"/>
                  </a:moveTo>
                  <a:arcTo wR="6752" hR="9215" stAng="-21212861" swAng="959841"/>
                  <a:moveTo>
                    <a:pt x="34129" y="22954"/>
                  </a:moveTo>
                  <a:arcTo wR="5785" hR="7867" stAng="-4217785" swAng="4255228"/>
                  <a:moveTo>
                    <a:pt x="41798" y="15354"/>
                  </a:moveTo>
                  <a:arcTo wR="5333" hR="7273" stAng="-19780909" swAng="1665385"/>
                  <a:moveTo>
                    <a:pt x="38324" y="5426"/>
                  </a:moveTo>
                  <a:arcTo wR="4857" hR="6595" stAng="-824553" swAng="891799"/>
                  <a:moveTo>
                    <a:pt x="29078" y="3952"/>
                  </a:moveTo>
                  <a:arcTo wR="4857" hR="6595" stAng="-8950828" swAng="1091979"/>
                  <a:moveTo>
                    <a:pt x="22141" y="4720"/>
                  </a:moveTo>
                  <a:arcTo wR="4365" hR="5945" stAng="-9809519" swAng="1061209"/>
                  <a:moveTo>
                    <a:pt x="14000" y="5192"/>
                  </a:moveTo>
                  <a:arcTo wR="6753" hR="9190" stAng="-4002280" swAng="739132"/>
                  <a:moveTo>
                    <a:pt x="4127" y="15789"/>
                  </a:moveTo>
                  <a:arcTo wR="6753" hR="9190" stAng="-12140507" swAng="711644"/>
                </a:path>
              </a:pathLst>
            </a:custGeom>
            <a:solidFill>
              <a:srgbClr val="FFCC99">
                <a:alpha val="70000"/>
              </a:srgbClr>
            </a:solidFill>
            <a:ln w="19050" cap="flat" cmpd="sng">
              <a:solidFill>
                <a:srgbClr val="FCC0E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902" name="TextBox 13"/>
            <p:cNvSpPr txBox="1"/>
            <p:nvPr/>
          </p:nvSpPr>
          <p:spPr>
            <a:xfrm>
              <a:off x="648072" y="334884"/>
              <a:ext cx="3312368" cy="14020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buSzPct val="100000"/>
              </a:pPr>
              <a:r>
                <a:rPr lang="zh-CN" altLang="en-US" sz="2000" b="1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</a:rPr>
                <a:t>白带异常是女性内生殖器疾病的信号，应引起重视。</a:t>
              </a:r>
              <a:endParaRPr lang="zh-CN" altLang="en-US"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endParaRPr>
            </a:p>
            <a:p>
              <a:endParaRPr lang="zh-CN" altLang="en-US"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endParaRPr>
            </a:p>
          </p:txBody>
        </p:sp>
      </p:grpSp>
      <p:sp>
        <p:nvSpPr>
          <p:cNvPr id="37903" name="爆炸形 1 37902"/>
          <p:cNvSpPr/>
          <p:nvPr/>
        </p:nvSpPr>
        <p:spPr>
          <a:xfrm>
            <a:off x="8256588" y="117475"/>
            <a:ext cx="2232025" cy="1657350"/>
          </a:xfrm>
          <a:prstGeom prst="irregularSeal1">
            <a:avLst/>
          </a:prstGeom>
          <a:solidFill>
            <a:srgbClr val="FFCCCC"/>
          </a:solidFill>
          <a:ln w="19050" cap="flat" cmpd="sng">
            <a:solidFill>
              <a:srgbClr val="FF6699"/>
            </a:solidFill>
            <a:prstDash val="dash"/>
            <a:miter/>
            <a:headEnd type="none" w="med" len="med"/>
            <a:tailEnd type="none" w="med" len="med"/>
          </a:ln>
          <a:effectLst>
            <a:outerShdw dist="109250" dir="213226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成长小帖士</a:t>
            </a:r>
            <a:endParaRPr lang="zh-CN" altLang="en-US" sz="2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7904" name="组合 37903"/>
          <p:cNvGrpSpPr/>
          <p:nvPr/>
        </p:nvGrpSpPr>
        <p:grpSpPr>
          <a:xfrm>
            <a:off x="2784475" y="5016500"/>
            <a:ext cx="3527425" cy="1222375"/>
            <a:chOff x="0" y="0"/>
            <a:chExt cx="4248472" cy="1775044"/>
          </a:xfrm>
        </p:grpSpPr>
        <p:sp>
          <p:nvSpPr>
            <p:cNvPr id="37905" name="云形 11"/>
            <p:cNvSpPr/>
            <p:nvPr/>
          </p:nvSpPr>
          <p:spPr>
            <a:xfrm>
              <a:off x="0" y="0"/>
              <a:ext cx="4248472" cy="1775044"/>
            </a:xfrm>
            <a:custGeom>
              <a:avLst/>
              <a:gdLst>
                <a:gd name="txL" fmla="*/ 5954 w 43200"/>
                <a:gd name="txT" fmla="*/ 6524 h 43200"/>
                <a:gd name="txR" fmla="*/ 34174 w 43200"/>
                <a:gd name="txB" fmla="*/ 34674 h 43200"/>
              </a:gdLst>
              <a:ahLst/>
              <a:cxnLst>
                <a:cxn ang="0">
                  <a:pos x="4244932" y="887522"/>
                </a:cxn>
                <a:cxn ang="5898240">
                  <a:pos x="2124236" y="1773154"/>
                </a:cxn>
                <a:cxn ang="11796480">
                  <a:pos x="13178" y="887522"/>
                </a:cxn>
                <a:cxn ang="17694720">
                  <a:pos x="2124236" y="101490"/>
                </a:cxn>
              </a:cxnLst>
              <a:rect l="txL" t="txT" r="txR" b="txB"/>
              <a:pathLst>
                <a:path w="43200" h="43200">
                  <a:moveTo>
                    <a:pt x="3900" y="14370"/>
                  </a:moveTo>
                  <a:arcTo wR="6753" hR="9190" stAng="-11429452" swAng="7427171"/>
                  <a:arcTo wR="5333" hR="7267" stAng="-8646226" swAng="5396752"/>
                  <a:arcTo wR="4365" hR="5945" stAng="-8748310" swAng="5983216"/>
                  <a:arcTo wR="4857" hR="6595" stAng="-7859247" swAng="7034694"/>
                  <a:arcTo wR="5333" hR="7273" stAng="-4722629" swAng="6541720"/>
                  <a:arcTo wR="6775" hR="9220" stAng="-2776007" swAng="7816113"/>
                  <a:arcTo wR="5785" hR="7867" stAng="-21562564" swAng="6841911"/>
                  <a:arcTo wR="6752" hR="9215" stAng="-20253020" swAng="6910786"/>
                  <a:arcTo wR="7720" hR="10543" stAng="-17625339" swAng="4542738"/>
                  <a:arcTo wR="4360" hR="5918" stAng="-16496367" swAng="8804007"/>
                  <a:arcTo wR="4345" hR="5945" stAng="-14809541" swAng="9150775"/>
                  <a:close/>
                </a:path>
                <a:path w="43200" h="43200" fill="none">
                  <a:moveTo>
                    <a:pt x="4693" y="26177"/>
                  </a:moveTo>
                  <a:arcTo wR="4345" hR="5945" stAng="-16395255" swAng="1585714"/>
                  <a:moveTo>
                    <a:pt x="6928" y="34899"/>
                  </a:moveTo>
                  <a:arcTo wR="4360" hR="5918" stAng="-17183677" swAng="686679"/>
                  <a:moveTo>
                    <a:pt x="16478" y="39090"/>
                  </a:moveTo>
                  <a:arcTo wR="6752" hR="9215" stAng="-13342539" swAng="844950"/>
                  <a:moveTo>
                    <a:pt x="28827" y="34751"/>
                  </a:moveTo>
                  <a:arcTo wR="6752" hR="9215" stAng="-21212861" swAng="959841"/>
                  <a:moveTo>
                    <a:pt x="34129" y="22954"/>
                  </a:moveTo>
                  <a:arcTo wR="5785" hR="7867" stAng="-4217785" swAng="4255228"/>
                  <a:moveTo>
                    <a:pt x="41798" y="15354"/>
                  </a:moveTo>
                  <a:arcTo wR="5333" hR="7273" stAng="-19780909" swAng="1665385"/>
                  <a:moveTo>
                    <a:pt x="38324" y="5426"/>
                  </a:moveTo>
                  <a:arcTo wR="4857" hR="6595" stAng="-824553" swAng="891799"/>
                  <a:moveTo>
                    <a:pt x="29078" y="3952"/>
                  </a:moveTo>
                  <a:arcTo wR="4857" hR="6595" stAng="-8950828" swAng="1091979"/>
                  <a:moveTo>
                    <a:pt x="22141" y="4720"/>
                  </a:moveTo>
                  <a:arcTo wR="4365" hR="5945" stAng="-9809519" swAng="1061209"/>
                  <a:moveTo>
                    <a:pt x="14000" y="5192"/>
                  </a:moveTo>
                  <a:arcTo wR="6753" hR="9190" stAng="-4002280" swAng="739132"/>
                  <a:moveTo>
                    <a:pt x="4127" y="15789"/>
                  </a:moveTo>
                  <a:arcTo wR="6753" hR="9190" stAng="-12140507" swAng="711644"/>
                </a:path>
              </a:pathLst>
            </a:custGeom>
            <a:solidFill>
              <a:srgbClr val="CCFFCC">
                <a:alpha val="70000"/>
              </a:srgbClr>
            </a:solidFill>
            <a:ln w="19050" cap="flat" cmpd="sng">
              <a:solidFill>
                <a:srgbClr val="FCC0E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7906" name="TextBox 13"/>
            <p:cNvSpPr txBox="1"/>
            <p:nvPr/>
          </p:nvSpPr>
          <p:spPr>
            <a:xfrm>
              <a:off x="648072" y="334884"/>
              <a:ext cx="3312368" cy="1338890"/>
            </a:xfrm>
            <a:prstGeom prst="rect">
              <a:avLst/>
            </a:prstGeom>
            <a:solidFill>
              <a:srgbClr val="CCFFCC"/>
            </a:solidFill>
            <a:ln w="9525"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b="1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</a:rPr>
                <a:t>排卵期时白带透明、量多、稀薄，而其他时间则量少、黏稠。</a:t>
              </a:r>
              <a:endPara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阴部瘙痒是什么原因造成的？</a:t>
            </a:r>
            <a:endParaRPr lang="zh-CN" altLang="en-US" sz="440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外阴不良因素刺激，如不合格的卫生纸、卫生巾造成的。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、外阴局部疾病：正常的外阴环境为弱酸性，内分泌改变环境以及一些淋病、霉菌性或滴虫性阴道炎等。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、饮食因素：有些食物会导致外阴瘙痒，由于其中缺乏铁、核黄素、维生素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、维生素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E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、脂肪等，会使外阴皮肤干燥、脱屑、瘙痒。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、精神因素：女性在精神异常的状况下，如忧虑、忧郁、紧张、烦躁时会自己认为外阴瘙痒，结果越抓越痒。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标题 40961"/>
          <p:cNvSpPr>
            <a:spLocks noGrp="1"/>
          </p:cNvSpPr>
          <p:nvPr>
            <p:ph type="title"/>
          </p:nvPr>
        </p:nvSpPr>
        <p:spPr>
          <a:xfrm>
            <a:off x="1847850" y="516255"/>
            <a:ext cx="6991350" cy="175895"/>
          </a:xfrm>
        </p:spPr>
        <p:txBody>
          <a:bodyPr anchor="ctr">
            <a:normAutofit fontScale="90000"/>
          </a:bodyPr>
          <a:p>
            <a:r>
              <a:rPr lang="zh-CN" altLang="en-US" sz="489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如何选择和清洗内裤？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0963" name="TextBox 13"/>
          <p:cNvSpPr/>
          <p:nvPr/>
        </p:nvSpPr>
        <p:spPr>
          <a:xfrm>
            <a:off x="1919288" y="1125538"/>
            <a:ext cx="2089150" cy="645160"/>
          </a:xfrm>
          <a:custGeom>
            <a:avLst/>
            <a:gdLst>
              <a:gd name="txL" fmla="*/ 5954 w 43200"/>
              <a:gd name="txT" fmla="*/ 6524 h 43200"/>
              <a:gd name="txR" fmla="*/ 34174 w 43200"/>
              <a:gd name="txB" fmla="*/ 34674 h 43200"/>
            </a:gdLst>
            <a:ahLst/>
            <a:cxnLst>
              <a:cxn ang="0">
                <a:pos x="2087409" y="280988"/>
              </a:cxn>
              <a:cxn ang="5898240">
                <a:pos x="1044575" y="561377"/>
              </a:cxn>
              <a:cxn ang="11796480">
                <a:pos x="6480" y="280988"/>
              </a:cxn>
              <a:cxn ang="17694720">
                <a:pos x="1044575" y="32131"/>
              </a:cxn>
            </a:cxnLst>
            <a:rect l="txL" t="txT" r="txR" b="txB"/>
            <a:pathLst>
              <a:path w="43200" h="43200">
                <a:moveTo>
                  <a:pt x="3900" y="14370"/>
                </a:moveTo>
                <a:arcTo wR="6753" hR="9190" stAng="-11429452" swAng="7427171"/>
                <a:arcTo wR="5333" hR="7267" stAng="-8646226" swAng="5396752"/>
                <a:arcTo wR="4365" hR="5945" stAng="-8748310" swAng="5983216"/>
                <a:arcTo wR="4857" hR="6595" stAng="-7859247" swAng="7034694"/>
                <a:arcTo wR="5333" hR="7273" stAng="-4722629" swAng="6541720"/>
                <a:arcTo wR="6775" hR="9220" stAng="-2776007" swAng="7816113"/>
                <a:arcTo wR="5785" hR="7867" stAng="-21562564" swAng="6841911"/>
                <a:arcTo wR="6752" hR="9215" stAng="-20253020" swAng="6910786"/>
                <a:arcTo wR="7720" hR="10543" stAng="-17625339" swAng="4542738"/>
                <a:arcTo wR="4360" hR="5918" stAng="-16496367" swAng="8804007"/>
                <a:arcTo wR="4345" hR="5945" stAng="-14809541" swAng="9150775"/>
                <a:close/>
              </a:path>
              <a:path w="43200" h="43200" fill="none">
                <a:moveTo>
                  <a:pt x="4693" y="26177"/>
                </a:moveTo>
                <a:arcTo wR="4345" hR="5945" stAng="-16395255" swAng="1585714"/>
                <a:moveTo>
                  <a:pt x="6928" y="34899"/>
                </a:moveTo>
                <a:arcTo wR="4360" hR="5918" stAng="-17183677" swAng="686679"/>
                <a:moveTo>
                  <a:pt x="16478" y="39090"/>
                </a:moveTo>
                <a:arcTo wR="6752" hR="9215" stAng="-13342539" swAng="844950"/>
                <a:moveTo>
                  <a:pt x="28827" y="34751"/>
                </a:moveTo>
                <a:arcTo wR="6752" hR="9215" stAng="-21212861" swAng="959841"/>
                <a:moveTo>
                  <a:pt x="34129" y="22954"/>
                </a:moveTo>
                <a:arcTo wR="5785" hR="7867" stAng="-4217785" swAng="4255228"/>
                <a:moveTo>
                  <a:pt x="41798" y="15354"/>
                </a:moveTo>
                <a:arcTo wR="5333" hR="7273" stAng="-19780909" swAng="1665385"/>
                <a:moveTo>
                  <a:pt x="38324" y="5426"/>
                </a:moveTo>
                <a:arcTo wR="4857" hR="6595" stAng="-824553" swAng="891799"/>
                <a:moveTo>
                  <a:pt x="29078" y="3952"/>
                </a:moveTo>
                <a:arcTo wR="4857" hR="6595" stAng="-8950828" swAng="1091979"/>
                <a:moveTo>
                  <a:pt x="22141" y="4720"/>
                </a:moveTo>
                <a:arcTo wR="4365" hR="5945" stAng="-9809519" swAng="1061209"/>
                <a:moveTo>
                  <a:pt x="14000" y="5192"/>
                </a:moveTo>
                <a:arcTo wR="6753" hR="9190" stAng="-4002280" swAng="739132"/>
                <a:moveTo>
                  <a:pt x="4127" y="15789"/>
                </a:moveTo>
                <a:arcTo wR="6753" hR="9190" stAng="-12140507" swAng="711644"/>
              </a:path>
            </a:pathLst>
          </a:custGeom>
          <a:solidFill>
            <a:schemeClr val="bg1"/>
          </a:solidFill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不宜穿深色的内裤</a:t>
            </a:r>
            <a:endParaRPr lang="zh-CN" altLang="en-US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40964" name="TextBox 13"/>
          <p:cNvSpPr/>
          <p:nvPr/>
        </p:nvSpPr>
        <p:spPr>
          <a:xfrm>
            <a:off x="4008438" y="1125538"/>
            <a:ext cx="2089150" cy="645160"/>
          </a:xfrm>
          <a:custGeom>
            <a:avLst/>
            <a:gdLst>
              <a:gd name="txL" fmla="*/ 5954 w 43200"/>
              <a:gd name="txT" fmla="*/ 6524 h 43200"/>
              <a:gd name="txR" fmla="*/ 34174 w 43200"/>
              <a:gd name="txB" fmla="*/ 34674 h 43200"/>
            </a:gdLst>
            <a:ahLst/>
            <a:cxnLst>
              <a:cxn ang="0">
                <a:pos x="2087409" y="280988"/>
              </a:cxn>
              <a:cxn ang="5898240">
                <a:pos x="1044575" y="561377"/>
              </a:cxn>
              <a:cxn ang="11796480">
                <a:pos x="6480" y="280988"/>
              </a:cxn>
              <a:cxn ang="17694720">
                <a:pos x="1044575" y="32131"/>
              </a:cxn>
            </a:cxnLst>
            <a:rect l="txL" t="txT" r="txR" b="txB"/>
            <a:pathLst>
              <a:path w="43200" h="43200">
                <a:moveTo>
                  <a:pt x="3900" y="14370"/>
                </a:moveTo>
                <a:arcTo wR="6753" hR="9190" stAng="-11429452" swAng="7427171"/>
                <a:arcTo wR="5333" hR="7267" stAng="-8646226" swAng="5396752"/>
                <a:arcTo wR="4365" hR="5945" stAng="-8748310" swAng="5983216"/>
                <a:arcTo wR="4857" hR="6595" stAng="-7859247" swAng="7034694"/>
                <a:arcTo wR="5333" hR="7273" stAng="-4722629" swAng="6541720"/>
                <a:arcTo wR="6775" hR="9220" stAng="-2776007" swAng="7816113"/>
                <a:arcTo wR="5785" hR="7867" stAng="-21562564" swAng="6841911"/>
                <a:arcTo wR="6752" hR="9215" stAng="-20253020" swAng="6910786"/>
                <a:arcTo wR="7720" hR="10543" stAng="-17625339" swAng="4542738"/>
                <a:arcTo wR="4360" hR="5918" stAng="-16496367" swAng="8804007"/>
                <a:arcTo wR="4345" hR="5945" stAng="-14809541" swAng="9150775"/>
                <a:close/>
              </a:path>
              <a:path w="43200" h="43200" fill="none">
                <a:moveTo>
                  <a:pt x="4693" y="26177"/>
                </a:moveTo>
                <a:arcTo wR="4345" hR="5945" stAng="-16395255" swAng="1585714"/>
                <a:moveTo>
                  <a:pt x="6928" y="34899"/>
                </a:moveTo>
                <a:arcTo wR="4360" hR="5918" stAng="-17183677" swAng="686679"/>
                <a:moveTo>
                  <a:pt x="16478" y="39090"/>
                </a:moveTo>
                <a:arcTo wR="6752" hR="9215" stAng="-13342539" swAng="844950"/>
                <a:moveTo>
                  <a:pt x="28827" y="34751"/>
                </a:moveTo>
                <a:arcTo wR="6752" hR="9215" stAng="-21212861" swAng="959841"/>
                <a:moveTo>
                  <a:pt x="34129" y="22954"/>
                </a:moveTo>
                <a:arcTo wR="5785" hR="7867" stAng="-4217785" swAng="4255228"/>
                <a:moveTo>
                  <a:pt x="41798" y="15354"/>
                </a:moveTo>
                <a:arcTo wR="5333" hR="7273" stAng="-19780909" swAng="1665385"/>
                <a:moveTo>
                  <a:pt x="38324" y="5426"/>
                </a:moveTo>
                <a:arcTo wR="4857" hR="6595" stAng="-824553" swAng="891799"/>
                <a:moveTo>
                  <a:pt x="29078" y="3952"/>
                </a:moveTo>
                <a:arcTo wR="4857" hR="6595" stAng="-8950828" swAng="1091979"/>
                <a:moveTo>
                  <a:pt x="22141" y="4720"/>
                </a:moveTo>
                <a:arcTo wR="4365" hR="5945" stAng="-9809519" swAng="1061209"/>
                <a:moveTo>
                  <a:pt x="14000" y="5192"/>
                </a:moveTo>
                <a:arcTo wR="6753" hR="9190" stAng="-4002280" swAng="739132"/>
                <a:moveTo>
                  <a:pt x="4127" y="15789"/>
                </a:moveTo>
                <a:arcTo wR="6753" hR="9190" stAng="-12140507" swAng="711644"/>
              </a:path>
            </a:pathLst>
          </a:custGeom>
          <a:solidFill>
            <a:schemeClr val="bg1"/>
          </a:solidFill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不宜穿紧身的内裤</a:t>
            </a:r>
            <a:endParaRPr lang="zh-CN" altLang="en-US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40965" name="TextBox 13"/>
          <p:cNvSpPr/>
          <p:nvPr/>
        </p:nvSpPr>
        <p:spPr>
          <a:xfrm>
            <a:off x="8472488" y="1125538"/>
            <a:ext cx="2089150" cy="645160"/>
          </a:xfrm>
          <a:custGeom>
            <a:avLst/>
            <a:gdLst>
              <a:gd name="txL" fmla="*/ 5954 w 43200"/>
              <a:gd name="txT" fmla="*/ 6524 h 43200"/>
              <a:gd name="txR" fmla="*/ 34174 w 43200"/>
              <a:gd name="txB" fmla="*/ 34674 h 43200"/>
            </a:gdLst>
            <a:ahLst/>
            <a:cxnLst>
              <a:cxn ang="0">
                <a:pos x="2087409" y="280988"/>
              </a:cxn>
              <a:cxn ang="5898240">
                <a:pos x="1044575" y="561377"/>
              </a:cxn>
              <a:cxn ang="11796480">
                <a:pos x="6480" y="280988"/>
              </a:cxn>
              <a:cxn ang="17694720">
                <a:pos x="1044575" y="32131"/>
              </a:cxn>
            </a:cxnLst>
            <a:rect l="txL" t="txT" r="txR" b="txB"/>
            <a:pathLst>
              <a:path w="43200" h="43200">
                <a:moveTo>
                  <a:pt x="3900" y="14370"/>
                </a:moveTo>
                <a:arcTo wR="6753" hR="9190" stAng="-11429452" swAng="7427171"/>
                <a:arcTo wR="5333" hR="7267" stAng="-8646226" swAng="5396752"/>
                <a:arcTo wR="4365" hR="5945" stAng="-8748310" swAng="5983216"/>
                <a:arcTo wR="4857" hR="6595" stAng="-7859247" swAng="7034694"/>
                <a:arcTo wR="5333" hR="7273" stAng="-4722629" swAng="6541720"/>
                <a:arcTo wR="6775" hR="9220" stAng="-2776007" swAng="7816113"/>
                <a:arcTo wR="5785" hR="7867" stAng="-21562564" swAng="6841911"/>
                <a:arcTo wR="6752" hR="9215" stAng="-20253020" swAng="6910786"/>
                <a:arcTo wR="7720" hR="10543" stAng="-17625339" swAng="4542738"/>
                <a:arcTo wR="4360" hR="5918" stAng="-16496367" swAng="8804007"/>
                <a:arcTo wR="4345" hR="5945" stAng="-14809541" swAng="9150775"/>
                <a:close/>
              </a:path>
              <a:path w="43200" h="43200" fill="none">
                <a:moveTo>
                  <a:pt x="4693" y="26177"/>
                </a:moveTo>
                <a:arcTo wR="4345" hR="5945" stAng="-16395255" swAng="1585714"/>
                <a:moveTo>
                  <a:pt x="6928" y="34899"/>
                </a:moveTo>
                <a:arcTo wR="4360" hR="5918" stAng="-17183677" swAng="686679"/>
                <a:moveTo>
                  <a:pt x="16478" y="39090"/>
                </a:moveTo>
                <a:arcTo wR="6752" hR="9215" stAng="-13342539" swAng="844950"/>
                <a:moveTo>
                  <a:pt x="28827" y="34751"/>
                </a:moveTo>
                <a:arcTo wR="6752" hR="9215" stAng="-21212861" swAng="959841"/>
                <a:moveTo>
                  <a:pt x="34129" y="22954"/>
                </a:moveTo>
                <a:arcTo wR="5785" hR="7867" stAng="-4217785" swAng="4255228"/>
                <a:moveTo>
                  <a:pt x="41798" y="15354"/>
                </a:moveTo>
                <a:arcTo wR="5333" hR="7273" stAng="-19780909" swAng="1665385"/>
                <a:moveTo>
                  <a:pt x="38324" y="5426"/>
                </a:moveTo>
                <a:arcTo wR="4857" hR="6595" stAng="-824553" swAng="891799"/>
                <a:moveTo>
                  <a:pt x="29078" y="3952"/>
                </a:moveTo>
                <a:arcTo wR="4857" hR="6595" stAng="-8950828" swAng="1091979"/>
                <a:moveTo>
                  <a:pt x="22141" y="4720"/>
                </a:moveTo>
                <a:arcTo wR="4365" hR="5945" stAng="-9809519" swAng="1061209"/>
                <a:moveTo>
                  <a:pt x="14000" y="5192"/>
                </a:moveTo>
                <a:arcTo wR="6753" hR="9190" stAng="-4002280" swAng="739132"/>
                <a:moveTo>
                  <a:pt x="4127" y="15789"/>
                </a:moveTo>
                <a:arcTo wR="6753" hR="9190" stAng="-12140507" swAng="711644"/>
              </a:path>
            </a:pathLst>
          </a:custGeom>
          <a:solidFill>
            <a:schemeClr val="bg1"/>
          </a:solidFill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不宜穿化纤的内裤</a:t>
            </a:r>
            <a:endParaRPr lang="zh-CN" altLang="en-US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40966" name="TextBox 13"/>
          <p:cNvSpPr/>
          <p:nvPr/>
        </p:nvSpPr>
        <p:spPr>
          <a:xfrm>
            <a:off x="6169025" y="981075"/>
            <a:ext cx="2089150" cy="922020"/>
          </a:xfrm>
          <a:custGeom>
            <a:avLst/>
            <a:gdLst>
              <a:gd name="txL" fmla="*/ 5954 w 43200"/>
              <a:gd name="txT" fmla="*/ 6524 h 43200"/>
              <a:gd name="txR" fmla="*/ 34174 w 43200"/>
              <a:gd name="txB" fmla="*/ 34674 h 43200"/>
            </a:gdLst>
            <a:ahLst/>
            <a:cxnLst>
              <a:cxn ang="0">
                <a:pos x="2087409" y="280988"/>
              </a:cxn>
              <a:cxn ang="5898240">
                <a:pos x="1044575" y="561377"/>
              </a:cxn>
              <a:cxn ang="11796480">
                <a:pos x="6480" y="280988"/>
              </a:cxn>
              <a:cxn ang="17694720">
                <a:pos x="1044575" y="32131"/>
              </a:cxn>
            </a:cxnLst>
            <a:rect l="txL" t="txT" r="txR" b="txB"/>
            <a:pathLst>
              <a:path w="43200" h="43200">
                <a:moveTo>
                  <a:pt x="3900" y="14370"/>
                </a:moveTo>
                <a:arcTo wR="6753" hR="9190" stAng="-11429452" swAng="7427171"/>
                <a:arcTo wR="5333" hR="7267" stAng="-8646226" swAng="5396752"/>
                <a:arcTo wR="4365" hR="5945" stAng="-8748310" swAng="5983216"/>
                <a:arcTo wR="4857" hR="6595" stAng="-7859247" swAng="7034694"/>
                <a:arcTo wR="5333" hR="7273" stAng="-4722629" swAng="6541720"/>
                <a:arcTo wR="6775" hR="9220" stAng="-2776007" swAng="7816113"/>
                <a:arcTo wR="5785" hR="7867" stAng="-21562564" swAng="6841911"/>
                <a:arcTo wR="6752" hR="9215" stAng="-20253020" swAng="6910786"/>
                <a:arcTo wR="7720" hR="10543" stAng="-17625339" swAng="4542738"/>
                <a:arcTo wR="4360" hR="5918" stAng="-16496367" swAng="8804007"/>
                <a:arcTo wR="4345" hR="5945" stAng="-14809541" swAng="9150775"/>
                <a:close/>
              </a:path>
              <a:path w="43200" h="43200" fill="none">
                <a:moveTo>
                  <a:pt x="4693" y="26177"/>
                </a:moveTo>
                <a:arcTo wR="4345" hR="5945" stAng="-16395255" swAng="1585714"/>
                <a:moveTo>
                  <a:pt x="6928" y="34899"/>
                </a:moveTo>
                <a:arcTo wR="4360" hR="5918" stAng="-17183677" swAng="686679"/>
                <a:moveTo>
                  <a:pt x="16478" y="39090"/>
                </a:moveTo>
                <a:arcTo wR="6752" hR="9215" stAng="-13342539" swAng="844950"/>
                <a:moveTo>
                  <a:pt x="28827" y="34751"/>
                </a:moveTo>
                <a:arcTo wR="6752" hR="9215" stAng="-21212861" swAng="959841"/>
                <a:moveTo>
                  <a:pt x="34129" y="22954"/>
                </a:moveTo>
                <a:arcTo wR="5785" hR="7867" stAng="-4217785" swAng="4255228"/>
                <a:moveTo>
                  <a:pt x="41798" y="15354"/>
                </a:moveTo>
                <a:arcTo wR="5333" hR="7273" stAng="-19780909" swAng="1665385"/>
                <a:moveTo>
                  <a:pt x="38324" y="5426"/>
                </a:moveTo>
                <a:arcTo wR="4857" hR="6595" stAng="-824553" swAng="891799"/>
                <a:moveTo>
                  <a:pt x="29078" y="3952"/>
                </a:moveTo>
                <a:arcTo wR="4857" hR="6595" stAng="-8950828" swAng="1091979"/>
                <a:moveTo>
                  <a:pt x="22141" y="4720"/>
                </a:moveTo>
                <a:arcTo wR="4365" hR="5945" stAng="-9809519" swAng="1061209"/>
                <a:moveTo>
                  <a:pt x="14000" y="5192"/>
                </a:moveTo>
                <a:arcTo wR="6753" hR="9190" stAng="-4002280" swAng="739132"/>
                <a:moveTo>
                  <a:pt x="4127" y="15789"/>
                </a:moveTo>
                <a:arcTo wR="6753" hR="9190" stAng="-12140507" swAng="711644"/>
              </a:path>
            </a:pathLst>
          </a:custGeom>
          <a:solidFill>
            <a:schemeClr val="bg1"/>
          </a:solidFill>
          <a:ln w="9525" cap="flat" cmpd="sng">
            <a:solidFill>
              <a:srgbClr val="D6009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更不宜穿丁字裤或</a:t>
            </a:r>
            <a:r>
              <a:rPr lang="en-US" altLang="zh-CN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T</a:t>
            </a:r>
            <a:r>
              <a:rPr lang="zh-CN" altLang="en-US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字裤</a:t>
            </a:r>
            <a:endParaRPr lang="zh-CN" altLang="en-US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grpSp>
        <p:nvGrpSpPr>
          <p:cNvPr id="40967" name="组合 40966"/>
          <p:cNvGrpSpPr/>
          <p:nvPr/>
        </p:nvGrpSpPr>
        <p:grpSpPr>
          <a:xfrm>
            <a:off x="1666875" y="2421255"/>
            <a:ext cx="8895080" cy="3998595"/>
            <a:chOff x="0" y="0"/>
            <a:chExt cx="10320" cy="5670"/>
          </a:xfrm>
        </p:grpSpPr>
        <p:grpSp>
          <p:nvGrpSpPr>
            <p:cNvPr id="40968" name="组合 40967"/>
            <p:cNvGrpSpPr/>
            <p:nvPr/>
          </p:nvGrpSpPr>
          <p:grpSpPr>
            <a:xfrm>
              <a:off x="0" y="0"/>
              <a:ext cx="10320" cy="5670"/>
              <a:chOff x="0" y="0"/>
              <a:chExt cx="10320" cy="5670"/>
            </a:xfrm>
          </p:grpSpPr>
          <p:sp>
            <p:nvSpPr>
              <p:cNvPr id="40969" name="流程图: 可选过程 40968"/>
              <p:cNvSpPr/>
              <p:nvPr/>
            </p:nvSpPr>
            <p:spPr>
              <a:xfrm>
                <a:off x="0" y="0"/>
                <a:ext cx="10320" cy="5670"/>
              </a:xfrm>
              <a:prstGeom prst="flowChartAlternateProcess">
                <a:avLst/>
              </a:prstGeom>
              <a:solidFill>
                <a:schemeClr val="bg1"/>
              </a:solidFill>
              <a:ln w="28575" cap="flat" cmpd="sng">
                <a:solidFill>
                  <a:srgbClr val="FF6699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970" name="文本框 40969"/>
              <p:cNvSpPr txBox="1"/>
              <p:nvPr/>
            </p:nvSpPr>
            <p:spPr>
              <a:xfrm>
                <a:off x="225" y="316"/>
                <a:ext cx="9730" cy="484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>
                <a:spAutoFit/>
              </a:bodyPr>
              <a:p>
                <a:pPr algn="ctr">
                  <a:lnSpc>
                    <a:spcPct val="150000"/>
                  </a:lnSpc>
                </a:pPr>
                <a:r>
                  <a:rPr lang="zh-CN" altLang="en-US" b="1" u="sng" dirty="0">
                    <a:latin typeface="Arial" panose="020B0604020202020204" pitchFamily="34" charset="0"/>
                  </a:rPr>
                  <a:t> </a:t>
                </a:r>
                <a:r>
                  <a:rPr lang="zh-CN" altLang="en-US" b="1" u="sng" dirty="0">
                    <a:ln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在内裤的清洗上，女孩应该注意</a:t>
                </a:r>
                <a:endParaRPr lang="zh-CN" altLang="en-US" b="1" u="sng" dirty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  </a:t>
                </a:r>
                <a:r>
                  <a:rPr lang="en-US" altLang="zh-CN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  </a:t>
                </a:r>
                <a:r>
                  <a:rPr lang="zh-CN" altLang="en-US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(1)</a:t>
                </a:r>
                <a:r>
                  <a:rPr lang="en-US" altLang="zh-CN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 </a:t>
                </a:r>
                <a:r>
                  <a:rPr lang="zh-CN" altLang="en-US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为增加摩擦密度，建议用拇指与食指捏紧，细密地搓弄，这样才洗得干净、彻底。</a:t>
                </a:r>
                <a:endParaRPr lang="zh-CN" altLang="en-US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  </a:t>
                </a:r>
                <a:r>
                  <a:rPr lang="en-US" altLang="zh-CN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  </a:t>
                </a:r>
                <a:r>
                  <a:rPr lang="zh-CN" altLang="en-US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(</a:t>
                </a:r>
                <a:r>
                  <a:rPr lang="en-US" altLang="zh-CN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2</a:t>
                </a:r>
                <a:r>
                  <a:rPr lang="zh-CN" altLang="en-US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)</a:t>
                </a:r>
                <a:r>
                  <a:rPr lang="en-US" altLang="zh-CN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 </a:t>
                </a:r>
                <a:r>
                  <a:rPr lang="zh-CN" altLang="en-US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洗液必须是肥皂水。洗内裤时，最好用专用的盆，否则容易造成细菌的交叉感染，水也最好用凉水，内裤是贴身衣物，一定要勤洗。最好天天洗，及时洗。不要让内裤过夜，否则容易滋生细菌，且增加清洗的难度。</a:t>
                </a:r>
                <a:endParaRPr lang="zh-CN" altLang="en-US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    (</a:t>
                </a:r>
                <a:r>
                  <a:rPr lang="en-US" altLang="zh-CN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3</a:t>
                </a:r>
                <a:r>
                  <a:rPr lang="zh-CN" altLang="en-US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)</a:t>
                </a:r>
                <a:r>
                  <a:rPr lang="en-US" altLang="zh-CN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 </a:t>
                </a:r>
                <a:r>
                  <a:rPr lang="zh-CN" altLang="en-US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手洗内裤。内裤一般相对较小 。</a:t>
                </a:r>
                <a:endParaRPr lang="zh-CN" altLang="en-US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  </a:t>
                </a:r>
                <a:r>
                  <a:rPr lang="en-US" altLang="zh-CN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  </a:t>
                </a:r>
                <a:r>
                  <a:rPr lang="zh-CN" altLang="en-US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(4)</a:t>
                </a:r>
                <a:r>
                  <a:rPr lang="en-US" altLang="zh-CN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 </a:t>
                </a:r>
                <a:r>
                  <a:rPr lang="zh-CN" altLang="en-US" dirty="0">
                    <a:ln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新宋体" panose="02010609030101010101" charset="-122"/>
                    <a:ea typeface="新宋体" panose="02010609030101010101" charset="-122"/>
                    <a:cs typeface="新宋体" panose="02010609030101010101" charset="-122"/>
                  </a:rPr>
                  <a:t>晾内裤时，尽可能要在阳光下照射消毒。</a:t>
                </a:r>
                <a:endParaRPr lang="zh-CN" altLang="en-US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endParaRPr>
              </a:p>
            </p:txBody>
          </p:sp>
        </p:grpSp>
        <p:sp>
          <p:nvSpPr>
            <p:cNvPr id="40971" name="流程图: 联系 40970"/>
            <p:cNvSpPr/>
            <p:nvPr/>
          </p:nvSpPr>
          <p:spPr>
            <a:xfrm>
              <a:off x="340" y="340"/>
              <a:ext cx="453" cy="452"/>
            </a:xfrm>
            <a:prstGeom prst="flowChartConnector">
              <a:avLst/>
            </a:prstGeom>
            <a:solidFill>
              <a:schemeClr val="bg1"/>
            </a:solidFill>
            <a:ln w="19050" cap="flat" cmpd="sng">
              <a:solidFill>
                <a:srgbClr val="FF6699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ldLvl="0" animBg="1"/>
      <p:bldP spid="40964" grpId="0" bldLvl="0" animBg="1"/>
      <p:bldP spid="40965" grpId="0" bldLvl="0" animBg="1"/>
      <p:bldP spid="4096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TextBox 1"/>
          <p:cNvSpPr txBox="1"/>
          <p:nvPr/>
        </p:nvSpPr>
        <p:spPr>
          <a:xfrm>
            <a:off x="789305" y="228600"/>
            <a:ext cx="80498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0" hangingPunct="0"/>
            <a:r>
              <a:rPr lang="zh-CN" altLang="en-US" sz="44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青春期女孩的乳房保健</a:t>
            </a:r>
            <a:endParaRPr lang="zh-CN" altLang="en-US" sz="44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0723" name="TextBox 2"/>
          <p:cNvSpPr txBox="1"/>
          <p:nvPr/>
        </p:nvSpPr>
        <p:spPr>
          <a:xfrm>
            <a:off x="1179830" y="914400"/>
            <a:ext cx="98266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乳房发育的早晚、大小因人而异，没有绝对的标准，它受到体型、发育状况、营养、遗传等因素的影响。只要能正常发育，早点或晚点、大点或小点都是正常的。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4" name="图片 3" descr="90z58PICZwn_102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05000" y="2743200"/>
            <a:ext cx="1752600" cy="16274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25" name="圆角矩形标注 5"/>
          <p:cNvSpPr/>
          <p:nvPr/>
        </p:nvSpPr>
        <p:spPr>
          <a:xfrm>
            <a:off x="4191000" y="2667000"/>
            <a:ext cx="6019800" cy="762000"/>
          </a:xfrm>
          <a:prstGeom prst="wedgeRoundRectCallout">
            <a:avLst>
              <a:gd name="adj1" fmla="val -59296"/>
              <a:gd name="adj2" fmla="val 89597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26" name="TextBox 6"/>
          <p:cNvSpPr txBox="1"/>
          <p:nvPr/>
        </p:nvSpPr>
        <p:spPr>
          <a:xfrm>
            <a:off x="4419600" y="2819400"/>
            <a:ext cx="5562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医生，我的乳房一大一小怎么办？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8" name="图片 7" descr="0005018378064844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839200" y="4267200"/>
            <a:ext cx="1580139" cy="1600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28" name="圆角矩形标注 8"/>
          <p:cNvSpPr/>
          <p:nvPr/>
        </p:nvSpPr>
        <p:spPr>
          <a:xfrm rot="10800000">
            <a:off x="1828800" y="4495800"/>
            <a:ext cx="6858000" cy="2057400"/>
          </a:xfrm>
          <a:prstGeom prst="wedgeRoundRectCallout">
            <a:avLst>
              <a:gd name="adj1" fmla="val -56241"/>
              <a:gd name="adj2" fmla="val 34139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29" name="TextBox 9"/>
          <p:cNvSpPr txBox="1"/>
          <p:nvPr/>
        </p:nvSpPr>
        <p:spPr>
          <a:xfrm>
            <a:off x="2057400" y="4724400"/>
            <a:ext cx="6781800" cy="181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不用怕，两侧乳房不一，生理上没什么不正常的，可以通过加强锻炼或经常按摩较小一侧的乳房来促进它的发育。平时要注意锻炼胸部肌肉，避免乳房被碰撞。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746" name="TextBox 1"/>
          <p:cNvSpPr txBox="1"/>
          <p:nvPr/>
        </p:nvSpPr>
        <p:spPr>
          <a:xfrm>
            <a:off x="1009015" y="228600"/>
            <a:ext cx="78301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0" hangingPunct="0"/>
            <a:r>
              <a:rPr lang="zh-CN" altLang="en-US" sz="44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青春期女孩的乳房保健</a:t>
            </a:r>
            <a:endParaRPr lang="zh-CN" altLang="en-US" sz="44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4" name="图片 3" descr="90z58PICZwn_102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05000" y="1219200"/>
            <a:ext cx="1752600" cy="16274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748" name="圆角矩形标注 5"/>
          <p:cNvSpPr/>
          <p:nvPr/>
        </p:nvSpPr>
        <p:spPr>
          <a:xfrm>
            <a:off x="4191000" y="1143000"/>
            <a:ext cx="6019800" cy="762000"/>
          </a:xfrm>
          <a:prstGeom prst="wedgeRoundRectCallout">
            <a:avLst>
              <a:gd name="adj1" fmla="val -59296"/>
              <a:gd name="adj2" fmla="val 89597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49" name="TextBox 6"/>
          <p:cNvSpPr txBox="1"/>
          <p:nvPr/>
        </p:nvSpPr>
        <p:spPr>
          <a:xfrm>
            <a:off x="4419600" y="1295400"/>
            <a:ext cx="6248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医生，戴文胸是不是能够保护乳房？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8" name="图片 7" descr="0005018378064844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839200" y="2667000"/>
            <a:ext cx="1580139" cy="16002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751" name="圆角矩形标注 8"/>
          <p:cNvSpPr/>
          <p:nvPr/>
        </p:nvSpPr>
        <p:spPr>
          <a:xfrm rot="10800000">
            <a:off x="1752600" y="2895600"/>
            <a:ext cx="7162800" cy="3200400"/>
          </a:xfrm>
          <a:prstGeom prst="wedgeRoundRectCallout">
            <a:avLst>
              <a:gd name="adj1" fmla="val -56241"/>
              <a:gd name="adj2" fmla="val 34139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2" name="TextBox 9"/>
          <p:cNvSpPr txBox="1"/>
          <p:nvPr/>
        </p:nvSpPr>
        <p:spPr>
          <a:xfrm>
            <a:off x="2057400" y="3124200"/>
            <a:ext cx="67818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是的，文胸能支撑乳房，防止乳房下垂。</a:t>
            </a:r>
            <a:endParaRPr lang="en-US" altLang="zh-CN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pPr eaLnBrk="0" hangingPunct="0"/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但是乳房刚开始发育时不需要戴文胸，待乳房发育到一定体积时才需要戴文胸。过早戴文胸反而会影响胸肺的发育，戴文胸不能太紧也不能太松，睡觉时要松开文胸，以利于呼吸。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ru-RU" sz="440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什么是</a:t>
            </a:r>
            <a:r>
              <a:rPr lang="zh-CN" altLang="ru-RU" sz="440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健康</a:t>
            </a:r>
            <a:r>
              <a:rPr lang="zh-CN" altLang="ru-RU" sz="4400">
                <a:latin typeface="新宋体" panose="02010609030101010101" charset="-122"/>
                <a:ea typeface="新宋体" panose="02010609030101010101" charset="-122"/>
                <a:sym typeface="+mn-ea"/>
              </a:rPr>
              <a:t>？</a:t>
            </a:r>
            <a:endParaRPr lang="zh-CN" altLang="ru-RU" sz="4400"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zh-CN" altLang="en-US" sz="2800" b="1" spc="0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</a:t>
            </a:r>
            <a:r>
              <a:rPr lang="zh-CN" altLang="en-US" sz="2800" b="1" spc="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健康</a:t>
            </a:r>
            <a:r>
              <a:rPr lang="zh-CN" altLang="en-US" sz="2800" b="1" spc="0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是1，事业、财富、婚姻、名利等等都是后面的0，由1和0可以组成10、100等Ｎ种不同大小的值。”对于一个人而言，如果没有健康这个1，其他条件再多也只是0。</a:t>
            </a:r>
            <a:endParaRPr lang="zh-CN" altLang="en-US" sz="2800" b="1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eaLnBrk="1" hangingPunct="1">
              <a:lnSpc>
                <a:spcPct val="150000"/>
              </a:lnSpc>
              <a:buClr>
                <a:schemeClr val="accent1"/>
              </a:buClr>
              <a:buSzTx/>
            </a:pPr>
            <a:r>
              <a:rPr lang="zh-CN" altLang="en-US" sz="2800" b="1" spc="0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世界卫生组织给健康下了个定义，即健康包括三方面：</a:t>
            </a:r>
            <a:endParaRPr lang="zh-CN" altLang="en-US" sz="2800" b="1" spc="0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eaLnBrk="1" hangingPunct="1">
              <a:lnSpc>
                <a:spcPct val="150000"/>
              </a:lnSpc>
              <a:buClr>
                <a:schemeClr val="accent1"/>
              </a:buClr>
              <a:buSzTx/>
            </a:pPr>
            <a:r>
              <a:rPr lang="zh-CN" altLang="en-US" sz="2800" b="1" spc="0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一、</a:t>
            </a:r>
            <a:r>
              <a:rPr lang="zh-CN" altLang="en-US" sz="2800" b="1" spc="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身体</a:t>
            </a:r>
            <a:r>
              <a:rPr lang="zh-CN" altLang="en-US" sz="2800" b="1" spc="0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健康；</a:t>
            </a:r>
            <a:endParaRPr lang="zh-CN" altLang="en-US" sz="2800" b="1" spc="0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eaLnBrk="1" hangingPunct="1">
              <a:lnSpc>
                <a:spcPct val="150000"/>
              </a:lnSpc>
              <a:buClr>
                <a:schemeClr val="accent1"/>
              </a:buClr>
              <a:buSzTx/>
            </a:pPr>
            <a:r>
              <a:rPr lang="zh-CN" altLang="en-US" sz="2800" b="1" spc="0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二、</a:t>
            </a:r>
            <a:r>
              <a:rPr lang="zh-CN" altLang="en-US" sz="2800" b="1" spc="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心理</a:t>
            </a:r>
            <a:r>
              <a:rPr lang="zh-CN" altLang="en-US" sz="2800" b="1" spc="0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健康；</a:t>
            </a:r>
            <a:endParaRPr lang="zh-CN" altLang="en-US" sz="2800" b="1" spc="0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l" eaLnBrk="1" hangingPunct="1">
              <a:lnSpc>
                <a:spcPct val="150000"/>
              </a:lnSpc>
              <a:buClr>
                <a:schemeClr val="accent1"/>
              </a:buClr>
              <a:buSzTx/>
            </a:pPr>
            <a:r>
              <a:rPr lang="zh-CN" altLang="en-US" sz="2800" b="1" spc="0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三、具有良好的社会适应能力。</a:t>
            </a:r>
            <a:endParaRPr lang="zh-CN" altLang="en-US" sz="2800" b="1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endParaRPr lang="zh-CN" altLang="en-US" sz="2800" b="1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4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佩戴文胸的好处</a:t>
            </a:r>
            <a:endParaRPr lang="zh-CN" altLang="en-US" sz="4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35" name="文本占位符 18434"/>
          <p:cNvSpPr>
            <a:spLocks noGrp="1"/>
          </p:cNvSpPr>
          <p:nvPr>
            <p:ph type="body" sz="half" idx="1"/>
          </p:nvPr>
        </p:nvSpPr>
        <p:spPr>
          <a:xfrm>
            <a:off x="4584700" y="2852738"/>
            <a:ext cx="4546600" cy="4929187"/>
          </a:xfrm>
        </p:spPr>
        <p:txBody>
          <a:bodyPr/>
          <a:p>
            <a:pPr>
              <a:buClrTx/>
              <a:buSzTx/>
              <a:buFontTx/>
              <a:buBlip>
                <a:blip r:embed="rId1"/>
              </a:buBlip>
            </a:pPr>
            <a:endParaRPr lang="zh-CN" altLang="en-US" sz="2400">
              <a:ea typeface="微软雅黑" panose="020B0503020204020204" charset="-122"/>
            </a:endParaRPr>
          </a:p>
          <a:p>
            <a:pPr>
              <a:buClrTx/>
              <a:buSzTx/>
              <a:buFontTx/>
              <a:buBlip>
                <a:blip r:embed="rId1"/>
              </a:buBlip>
            </a:pPr>
            <a:endParaRPr lang="zh-CN" altLang="en-US" sz="2400">
              <a:ea typeface="微软雅黑" panose="020B0503020204020204" charset="-122"/>
            </a:endParaRPr>
          </a:p>
          <a:p>
            <a:pPr>
              <a:buClrTx/>
              <a:buSzTx/>
              <a:buFontTx/>
              <a:buNone/>
            </a:pPr>
            <a:endParaRPr lang="zh-CN" altLang="en-US" sz="2400">
              <a:ea typeface="微软雅黑" panose="020B0503020204020204" charset="-122"/>
            </a:endParaRPr>
          </a:p>
          <a:p>
            <a:pPr>
              <a:buClrTx/>
              <a:buSzTx/>
              <a:buFontTx/>
              <a:buBlip>
                <a:blip r:embed="rId1"/>
              </a:buBlip>
            </a:pPr>
            <a:endParaRPr lang="zh-CN" altLang="en-US" sz="2400">
              <a:ea typeface="微软雅黑" panose="020B0503020204020204" charset="-122"/>
            </a:endParaRPr>
          </a:p>
        </p:txBody>
      </p:sp>
      <p:pic>
        <p:nvPicPr>
          <p:cNvPr id="18436" name="内容占位符 1843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1188" y="1054100"/>
            <a:ext cx="3678237" cy="3678238"/>
          </a:xfrm>
        </p:spPr>
      </p:pic>
      <p:grpSp>
        <p:nvGrpSpPr>
          <p:cNvPr id="18437" name="组合 18436"/>
          <p:cNvGrpSpPr/>
          <p:nvPr/>
        </p:nvGrpSpPr>
        <p:grpSpPr>
          <a:xfrm>
            <a:off x="1897380" y="1054100"/>
            <a:ext cx="5543550" cy="2089150"/>
            <a:chOff x="0" y="0"/>
            <a:chExt cx="4248472" cy="177504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438" name="云形 11"/>
            <p:cNvSpPr/>
            <p:nvPr/>
          </p:nvSpPr>
          <p:spPr>
            <a:xfrm>
              <a:off x="0" y="0"/>
              <a:ext cx="4248472" cy="1775044"/>
            </a:xfrm>
            <a:custGeom>
              <a:avLst/>
              <a:gdLst>
                <a:gd name="txL" fmla="*/ 5954 w 43200"/>
                <a:gd name="txT" fmla="*/ 6524 h 43200"/>
                <a:gd name="txR" fmla="*/ 34174 w 43200"/>
                <a:gd name="txB" fmla="*/ 34674 h 43200"/>
              </a:gdLst>
              <a:ahLst/>
              <a:cxnLst>
                <a:cxn ang="0">
                  <a:pos x="4244932" y="887522"/>
                </a:cxn>
                <a:cxn ang="5898240">
                  <a:pos x="2124236" y="1773154"/>
                </a:cxn>
                <a:cxn ang="11796480">
                  <a:pos x="13178" y="887522"/>
                </a:cxn>
                <a:cxn ang="17694720">
                  <a:pos x="2124236" y="101490"/>
                </a:cxn>
              </a:cxnLst>
              <a:rect l="txL" t="txT" r="txR" b="txB"/>
              <a:pathLst>
                <a:path w="43200" h="43200">
                  <a:moveTo>
                    <a:pt x="3900" y="14370"/>
                  </a:moveTo>
                  <a:arcTo wR="6753" hR="9190" stAng="-11429452" swAng="7427171"/>
                  <a:arcTo wR="5333" hR="7267" stAng="-8646226" swAng="5396752"/>
                  <a:arcTo wR="4365" hR="5945" stAng="-8748310" swAng="5983216"/>
                  <a:arcTo wR="4857" hR="6595" stAng="-7859247" swAng="7034694"/>
                  <a:arcTo wR="5333" hR="7273" stAng="-4722629" swAng="6541720"/>
                  <a:arcTo wR="6775" hR="9220" stAng="-2776007" swAng="7816113"/>
                  <a:arcTo wR="5785" hR="7867" stAng="-21562564" swAng="6841911"/>
                  <a:arcTo wR="6752" hR="9215" stAng="-20253020" swAng="6910786"/>
                  <a:arcTo wR="7720" hR="10543" stAng="-17625339" swAng="4542738"/>
                  <a:arcTo wR="4360" hR="5918" stAng="-16496367" swAng="8804007"/>
                  <a:arcTo wR="4345" hR="5945" stAng="-14809541" swAng="9150775"/>
                  <a:close/>
                </a:path>
                <a:path w="43200" h="43200" fill="none">
                  <a:moveTo>
                    <a:pt x="4693" y="26177"/>
                  </a:moveTo>
                  <a:arcTo wR="4345" hR="5945" stAng="-16395255" swAng="1585714"/>
                  <a:moveTo>
                    <a:pt x="6928" y="34899"/>
                  </a:moveTo>
                  <a:arcTo wR="4360" hR="5918" stAng="-17183677" swAng="686679"/>
                  <a:moveTo>
                    <a:pt x="16478" y="39090"/>
                  </a:moveTo>
                  <a:arcTo wR="6752" hR="9215" stAng="-13342539" swAng="844950"/>
                  <a:moveTo>
                    <a:pt x="28827" y="34751"/>
                  </a:moveTo>
                  <a:arcTo wR="6752" hR="9215" stAng="-21212861" swAng="959841"/>
                  <a:moveTo>
                    <a:pt x="34129" y="22954"/>
                  </a:moveTo>
                  <a:arcTo wR="5785" hR="7867" stAng="-4217785" swAng="4255228"/>
                  <a:moveTo>
                    <a:pt x="41798" y="15354"/>
                  </a:moveTo>
                  <a:arcTo wR="5333" hR="7273" stAng="-19780909" swAng="1665385"/>
                  <a:moveTo>
                    <a:pt x="38324" y="5426"/>
                  </a:moveTo>
                  <a:arcTo wR="4857" hR="6595" stAng="-824553" swAng="891799"/>
                  <a:moveTo>
                    <a:pt x="29078" y="3952"/>
                  </a:moveTo>
                  <a:arcTo wR="4857" hR="6595" stAng="-8950828" swAng="1091979"/>
                  <a:moveTo>
                    <a:pt x="22141" y="4720"/>
                  </a:moveTo>
                  <a:arcTo wR="4365" hR="5945" stAng="-9809519" swAng="1061209"/>
                  <a:moveTo>
                    <a:pt x="14000" y="5192"/>
                  </a:moveTo>
                  <a:arcTo wR="6753" hR="9190" stAng="-4002280" swAng="739132"/>
                  <a:moveTo>
                    <a:pt x="4127" y="15789"/>
                  </a:moveTo>
                  <a:arcTo wR="6753" hR="9190" stAng="-12140507" swAng="711644"/>
                </a:path>
              </a:pathLst>
            </a:custGeom>
            <a:grpFill/>
            <a:ln w="19050" cap="flat" cmpd="sng">
              <a:solidFill>
                <a:srgbClr val="FCC0E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39" name="TextBox 13"/>
            <p:cNvSpPr txBox="1"/>
            <p:nvPr/>
          </p:nvSpPr>
          <p:spPr>
            <a:xfrm>
              <a:off x="648072" y="334884"/>
              <a:ext cx="3312368" cy="1018627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2400" b="1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</a:rPr>
                <a:t>能够保持乳房清洁，支持和衬托乳房，使其血液循环通畅，有助于乳房的发育。</a:t>
              </a:r>
              <a:endPara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endParaRPr>
            </a:p>
          </p:txBody>
        </p:sp>
      </p:grpSp>
      <p:grpSp>
        <p:nvGrpSpPr>
          <p:cNvPr id="18440" name="组合 18439"/>
          <p:cNvGrpSpPr/>
          <p:nvPr/>
        </p:nvGrpSpPr>
        <p:grpSpPr>
          <a:xfrm>
            <a:off x="1120775" y="3305810"/>
            <a:ext cx="5600700" cy="1728788"/>
            <a:chOff x="0" y="0"/>
            <a:chExt cx="4248472" cy="1775044"/>
          </a:xfrm>
        </p:grpSpPr>
        <p:sp>
          <p:nvSpPr>
            <p:cNvPr id="18441" name="云形 11"/>
            <p:cNvSpPr/>
            <p:nvPr/>
          </p:nvSpPr>
          <p:spPr>
            <a:xfrm>
              <a:off x="0" y="0"/>
              <a:ext cx="4248472" cy="1775044"/>
            </a:xfrm>
            <a:custGeom>
              <a:avLst/>
              <a:gdLst>
                <a:gd name="txL" fmla="*/ 5954 w 43200"/>
                <a:gd name="txT" fmla="*/ 6524 h 43200"/>
                <a:gd name="txR" fmla="*/ 34174 w 43200"/>
                <a:gd name="txB" fmla="*/ 34674 h 43200"/>
              </a:gdLst>
              <a:ahLst/>
              <a:cxnLst>
                <a:cxn ang="0">
                  <a:pos x="4244932" y="887522"/>
                </a:cxn>
                <a:cxn ang="5898240">
                  <a:pos x="2124236" y="1773154"/>
                </a:cxn>
                <a:cxn ang="11796480">
                  <a:pos x="13178" y="887522"/>
                </a:cxn>
                <a:cxn ang="17694720">
                  <a:pos x="2124236" y="101490"/>
                </a:cxn>
              </a:cxnLst>
              <a:rect l="txL" t="txT" r="txR" b="txB"/>
              <a:pathLst>
                <a:path w="43200" h="43200">
                  <a:moveTo>
                    <a:pt x="3900" y="14370"/>
                  </a:moveTo>
                  <a:arcTo wR="6753" hR="9190" stAng="-11429452" swAng="7427171"/>
                  <a:arcTo wR="5333" hR="7267" stAng="-8646226" swAng="5396752"/>
                  <a:arcTo wR="4365" hR="5945" stAng="-8748310" swAng="5983216"/>
                  <a:arcTo wR="4857" hR="6595" stAng="-7859247" swAng="7034694"/>
                  <a:arcTo wR="5333" hR="7273" stAng="-4722629" swAng="6541720"/>
                  <a:arcTo wR="6775" hR="9220" stAng="-2776007" swAng="7816113"/>
                  <a:arcTo wR="5785" hR="7867" stAng="-21562564" swAng="6841911"/>
                  <a:arcTo wR="6752" hR="9215" stAng="-20253020" swAng="6910786"/>
                  <a:arcTo wR="7720" hR="10543" stAng="-17625339" swAng="4542738"/>
                  <a:arcTo wR="4360" hR="5918" stAng="-16496367" swAng="8804007"/>
                  <a:arcTo wR="4345" hR="5945" stAng="-14809541" swAng="9150775"/>
                  <a:close/>
                </a:path>
                <a:path w="43200" h="43200" fill="none">
                  <a:moveTo>
                    <a:pt x="4693" y="26177"/>
                  </a:moveTo>
                  <a:arcTo wR="4345" hR="5945" stAng="-16395255" swAng="1585714"/>
                  <a:moveTo>
                    <a:pt x="6928" y="34899"/>
                  </a:moveTo>
                  <a:arcTo wR="4360" hR="5918" stAng="-17183677" swAng="686679"/>
                  <a:moveTo>
                    <a:pt x="16478" y="39090"/>
                  </a:moveTo>
                  <a:arcTo wR="6752" hR="9215" stAng="-13342539" swAng="844950"/>
                  <a:moveTo>
                    <a:pt x="28827" y="34751"/>
                  </a:moveTo>
                  <a:arcTo wR="6752" hR="9215" stAng="-21212861" swAng="959841"/>
                  <a:moveTo>
                    <a:pt x="34129" y="22954"/>
                  </a:moveTo>
                  <a:arcTo wR="5785" hR="7867" stAng="-4217785" swAng="4255228"/>
                  <a:moveTo>
                    <a:pt x="41798" y="15354"/>
                  </a:moveTo>
                  <a:arcTo wR="5333" hR="7273" stAng="-19780909" swAng="1665385"/>
                  <a:moveTo>
                    <a:pt x="38324" y="5426"/>
                  </a:moveTo>
                  <a:arcTo wR="4857" hR="6595" stAng="-824553" swAng="891799"/>
                  <a:moveTo>
                    <a:pt x="29078" y="3952"/>
                  </a:moveTo>
                  <a:arcTo wR="4857" hR="6595" stAng="-8950828" swAng="1091979"/>
                  <a:moveTo>
                    <a:pt x="22141" y="4720"/>
                  </a:moveTo>
                  <a:arcTo wR="4365" hR="5945" stAng="-9809519" swAng="1061209"/>
                  <a:moveTo>
                    <a:pt x="14000" y="5192"/>
                  </a:moveTo>
                  <a:arcTo wR="6753" hR="9190" stAng="-4002280" swAng="739132"/>
                  <a:moveTo>
                    <a:pt x="4127" y="15789"/>
                  </a:moveTo>
                  <a:arcTo wR="6753" hR="9190" stAng="-12140507" swAng="711644"/>
                </a:path>
              </a:pathLst>
            </a:custGeom>
            <a:solidFill>
              <a:srgbClr val="FFCC66">
                <a:alpha val="70000"/>
              </a:srgbClr>
            </a:solidFill>
            <a:ln w="19050" cap="flat" cmpd="sng">
              <a:solidFill>
                <a:srgbClr val="FCC0E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2" name="TextBox 13"/>
            <p:cNvSpPr txBox="1"/>
            <p:nvPr/>
          </p:nvSpPr>
          <p:spPr>
            <a:xfrm>
              <a:off x="647868" y="335123"/>
              <a:ext cx="3404076" cy="8521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p>
              <a:pPr eaLnBrk="0" hangingPunct="0">
                <a:buSzPct val="100000"/>
              </a:pPr>
              <a:r>
                <a:rPr lang="zh-CN" altLang="en-US" sz="2400" b="1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</a:rPr>
                <a:t>可减少行走、运动和劳动时乳房的摆动，防止乳房松驰下垂。</a:t>
              </a:r>
              <a:endParaRPr lang="zh-CN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endParaRPr>
            </a:p>
          </p:txBody>
        </p:sp>
      </p:grpSp>
      <p:grpSp>
        <p:nvGrpSpPr>
          <p:cNvPr id="18443" name="组合 18442"/>
          <p:cNvGrpSpPr/>
          <p:nvPr/>
        </p:nvGrpSpPr>
        <p:grpSpPr>
          <a:xfrm>
            <a:off x="5095875" y="4403090"/>
            <a:ext cx="5543550" cy="2147570"/>
            <a:chOff x="0" y="0"/>
            <a:chExt cx="4248472" cy="1824680"/>
          </a:xfrm>
        </p:grpSpPr>
        <p:sp>
          <p:nvSpPr>
            <p:cNvPr id="18444" name="云形 11"/>
            <p:cNvSpPr/>
            <p:nvPr/>
          </p:nvSpPr>
          <p:spPr>
            <a:xfrm>
              <a:off x="0" y="0"/>
              <a:ext cx="4248472" cy="1775044"/>
            </a:xfrm>
            <a:custGeom>
              <a:avLst/>
              <a:gdLst>
                <a:gd name="txL" fmla="*/ 5954 w 43200"/>
                <a:gd name="txT" fmla="*/ 6524 h 43200"/>
                <a:gd name="txR" fmla="*/ 34174 w 43200"/>
                <a:gd name="txB" fmla="*/ 34674 h 43200"/>
              </a:gdLst>
              <a:ahLst/>
              <a:cxnLst>
                <a:cxn ang="0">
                  <a:pos x="4244932" y="887522"/>
                </a:cxn>
                <a:cxn ang="5898240">
                  <a:pos x="2124236" y="1773154"/>
                </a:cxn>
                <a:cxn ang="11796480">
                  <a:pos x="13178" y="887522"/>
                </a:cxn>
                <a:cxn ang="17694720">
                  <a:pos x="2124236" y="101490"/>
                </a:cxn>
              </a:cxnLst>
              <a:rect l="txL" t="txT" r="txR" b="txB"/>
              <a:pathLst>
                <a:path w="43200" h="43200">
                  <a:moveTo>
                    <a:pt x="3900" y="14370"/>
                  </a:moveTo>
                  <a:arcTo wR="6753" hR="9190" stAng="-11429452" swAng="7427171"/>
                  <a:arcTo wR="5333" hR="7267" stAng="-8646226" swAng="5396752"/>
                  <a:arcTo wR="4365" hR="5945" stAng="-8748310" swAng="5983216"/>
                  <a:arcTo wR="4857" hR="6595" stAng="-7859247" swAng="7034694"/>
                  <a:arcTo wR="5333" hR="7273" stAng="-4722629" swAng="6541720"/>
                  <a:arcTo wR="6775" hR="9220" stAng="-2776007" swAng="7816113"/>
                  <a:arcTo wR="5785" hR="7867" stAng="-21562564" swAng="6841911"/>
                  <a:arcTo wR="6752" hR="9215" stAng="-20253020" swAng="6910786"/>
                  <a:arcTo wR="7720" hR="10543" stAng="-17625339" swAng="4542738"/>
                  <a:arcTo wR="4360" hR="5918" stAng="-16496367" swAng="8804007"/>
                  <a:arcTo wR="4345" hR="5945" stAng="-14809541" swAng="9150775"/>
                  <a:close/>
                </a:path>
                <a:path w="43200" h="43200" fill="none">
                  <a:moveTo>
                    <a:pt x="4693" y="26177"/>
                  </a:moveTo>
                  <a:arcTo wR="4345" hR="5945" stAng="-16395255" swAng="1585714"/>
                  <a:moveTo>
                    <a:pt x="6928" y="34899"/>
                  </a:moveTo>
                  <a:arcTo wR="4360" hR="5918" stAng="-17183677" swAng="686679"/>
                  <a:moveTo>
                    <a:pt x="16478" y="39090"/>
                  </a:moveTo>
                  <a:arcTo wR="6752" hR="9215" stAng="-13342539" swAng="844950"/>
                  <a:moveTo>
                    <a:pt x="28827" y="34751"/>
                  </a:moveTo>
                  <a:arcTo wR="6752" hR="9215" stAng="-21212861" swAng="959841"/>
                  <a:moveTo>
                    <a:pt x="34129" y="22954"/>
                  </a:moveTo>
                  <a:arcTo wR="5785" hR="7867" stAng="-4217785" swAng="4255228"/>
                  <a:moveTo>
                    <a:pt x="41798" y="15354"/>
                  </a:moveTo>
                  <a:arcTo wR="5333" hR="7273" stAng="-19780909" swAng="1665385"/>
                  <a:moveTo>
                    <a:pt x="38324" y="5426"/>
                  </a:moveTo>
                  <a:arcTo wR="4857" hR="6595" stAng="-824553" swAng="891799"/>
                  <a:moveTo>
                    <a:pt x="29078" y="3952"/>
                  </a:moveTo>
                  <a:arcTo wR="4857" hR="6595" stAng="-8950828" swAng="1091979"/>
                  <a:moveTo>
                    <a:pt x="22141" y="4720"/>
                  </a:moveTo>
                  <a:arcTo wR="4365" hR="5945" stAng="-9809519" swAng="1061209"/>
                  <a:moveTo>
                    <a:pt x="14000" y="5192"/>
                  </a:moveTo>
                  <a:arcTo wR="6753" hR="9190" stAng="-4002280" swAng="739132"/>
                  <a:moveTo>
                    <a:pt x="4127" y="15789"/>
                  </a:moveTo>
                  <a:arcTo wR="6753" hR="9190" stAng="-12140507" swAng="711644"/>
                </a:path>
              </a:pathLst>
            </a:custGeom>
            <a:solidFill>
              <a:srgbClr val="FCC0EF">
                <a:alpha val="70000"/>
              </a:srgbClr>
            </a:solidFill>
            <a:ln w="19050" cap="flat" cmpd="sng">
              <a:solidFill>
                <a:srgbClr val="FCC0EF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5" name="TextBox 13"/>
            <p:cNvSpPr txBox="1"/>
            <p:nvPr/>
          </p:nvSpPr>
          <p:spPr>
            <a:xfrm>
              <a:off x="648220" y="335046"/>
              <a:ext cx="3552073" cy="14896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0" hangingPunct="0">
                <a:buSzPct val="100000"/>
              </a:pPr>
              <a:r>
                <a:rPr lang="zh-CN" altLang="en-US" sz="2800" b="1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新宋体" panose="02010609030101010101" charset="-122"/>
                  <a:ea typeface="新宋体" panose="02010609030101010101" charset="-122"/>
                </a:rPr>
                <a:t>能促进乳房内脂肪的积聚，使乳房更丰满，还可以弥补乳房过小等生理缺陷。</a:t>
              </a:r>
              <a:endParaRPr lang="zh-CN" altLang="en-US" sz="2400" b="1" dirty="0">
                <a:solidFill>
                  <a:srgbClr val="EC068E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endParaRPr lang="zh-CN" altLang="en-US" sz="2400" b="1" dirty="0">
                <a:solidFill>
                  <a:srgbClr val="EC068E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p>
            <a:r>
              <a:rPr lang="zh-CN" altLang="en-US" sz="489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少女如何该戴文胸？</a:t>
            </a:r>
            <a:endParaRPr lang="zh-CN" altLang="en-US" sz="489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19459" name="图片 194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0" y="1370330"/>
            <a:ext cx="2768600" cy="524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19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920" y="1370330"/>
            <a:ext cx="2707640" cy="5240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194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1370330"/>
            <a:ext cx="2755900" cy="524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图片 194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455" y="1370330"/>
            <a:ext cx="2710815" cy="52400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为什么我会长青春痘？</a:t>
            </a:r>
            <a:endParaRPr lang="zh-CN" altLang="en-US" sz="440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青春期时激素分泌旺盛，促使皮脂腺分泌物过多，堵塞毛孔，产生炎症，形成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“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青春痘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”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，医学上叫痤疮。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应对小窍门：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不要挤捏，以防感染！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少吃糖类、高脂肪食物和刺激性食品！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避免使用含油脂较多的化妆品。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青春期节食减肥有哪些危害？</a:t>
            </a:r>
            <a:endParaRPr lang="zh-CN" altLang="en-US" sz="4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</a:t>
            </a:r>
            <a:r>
              <a:rPr lang="zh-CN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、</a:t>
            </a:r>
            <a:r>
              <a:rPr lang="zh-CN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影响身高发育</a:t>
            </a:r>
            <a:endParaRPr lang="zh-CN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若是节食减肥的话，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会导致某种营养元素缺乏而影响身高。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影响智力发育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长时间节食减肥会导致贫血症，减慢生长发育速度，同时也会限制智商发育，影响思维和学习能力。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、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影响月经来潮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在青春期处于生殖内分泌系统发育黄金时间段，因为节食减肥的话会减少脂肪摄入，导致月经量少、痛经、月经期紊乱甚至闭经。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840795"/>
            <a:ext cx="10969200" cy="475920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4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、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影响第二性征发育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若是过度节食减肥的话，摄入的营养素不足会导致内分泌失调，而影响第二性征发育。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5、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反弹严重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虽然节食减肥有一定的效果，但当恢复正常饮食后，因为脂肪细胞一直被抑制而恢复其原有弹性，加速扩张，快速吸收脂肪，导致身形比以前更肥胖。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6、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缺乏营养素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若是节食的话会引起营养素摄入不足，从而诱发疾病。缺乏蛋白质时会导致发育迟缓，下降抵抗力，影响智力发育，甚至引起营养不良性水肿和内分泌失调。缺乏维生素B2时会引起脚气病。缺乏维生素C会引起坏血病，缺乏维生素D可导致骨代谢异常，引起骨骼变形，缺乏维生素A会引起夜盲症。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青春期带来的变化</a:t>
            </a:r>
            <a:endParaRPr lang="zh-CN" altLang="en-US" sz="4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讲究打扮，留意谁在看自己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喜欢看描写爱情的电影和小说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爱去看高年级男生打球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喜欢上网和陌生人聊天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喜欢向异性朋友发短信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有打不完的电话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在特别的日子喜欢给人送礼物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爱把抽屉和日记加锁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3990" y="1313180"/>
            <a:ext cx="5053330" cy="493649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青春期心理变化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p>
            <a:pPr>
              <a:spcAft>
                <a:spcPts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Arial" panose="020B0604020202020204" pitchFamily="34" charset="0"/>
              </a:rPr>
              <a:t>1、</a:t>
            </a:r>
            <a:r>
              <a:rPr lang="zh-CN" altLang="en-US" sz="4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思维的独立性、批判性和创造性有了明显发展。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对他人的想法和观点一般不轻信和盲从，喜欢发表独立见解，但知识水平较低，观点常常偏激、片面化和表面化。</a:t>
            </a:r>
            <a:endParaRPr lang="zh-CN" altLang="en-US" sz="4000" b="1" dirty="0">
              <a:solidFill>
                <a:srgbClr val="002060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2、情绪发展情感丰富易变。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活泼而富有朝气，常有冲动性，不善于克制自己。情感易变，意志不稳定。</a:t>
            </a:r>
            <a:endParaRPr lang="zh-CN" altLang="en-US" sz="4000" b="1" dirty="0">
              <a:solidFill>
                <a:srgbClr val="002060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000FF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607695"/>
            <a:ext cx="10968990" cy="5641975"/>
          </a:xfrm>
        </p:spPr>
        <p:txBody>
          <a:bodyPr>
            <a:noAutofit/>
          </a:bodyPr>
          <a:p>
            <a:pPr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Arial" panose="020B0604020202020204" pitchFamily="34" charset="0"/>
              </a:rPr>
              <a:t>3、“自我意识的增强”</a:t>
            </a:r>
            <a:r>
              <a:rPr lang="zh-CN" altLang="en-US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――进入青春期自我意识迅速发展，突出地表现自尊心增强“成人感”与寻求“独立”的意识强烈。感到自己是成年人，极力想表现出成人的作风和气魄。对父母与教师的教导与劝告往往怀疑、忽视。对伙伴知已情同手足。但遇到挫折又有依赖性，渴望得到家长和老师的关怀。</a:t>
            </a:r>
            <a:endParaRPr lang="zh-CN" altLang="en-US" sz="24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Arial" panose="020B0604020202020204" pitchFamily="34" charset="0"/>
              </a:rPr>
              <a:t>4、</a:t>
            </a:r>
            <a:r>
              <a:rPr lang="zh-CN" altLang="en-US" sz="24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“性意识的萌发”</a:t>
            </a:r>
            <a:r>
              <a:rPr lang="zh-CN" altLang="en-US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――随着身体的发育，性意识也开始萌动，男女生交往成为一个值得注意的重大问题。青春期的来临，青春期朋友会产生与异性交往的强烈渴望，他们对异性同龄伙伴产生亲近感，喜欢和异性在一起交谈、游玩、聊天，渴望在异性面前显示自己，希望博得异性的好感。</a:t>
            </a:r>
            <a:endParaRPr lang="zh-CN" altLang="en-US" sz="24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>
              <a:spcAft>
                <a:spcPts val="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这是一种先天性行为，是由遗传因素决定的，也是进入青春期后，体内的</a:t>
            </a:r>
            <a:r>
              <a:rPr lang="zh-CN" altLang="en-US" sz="36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性</a:t>
            </a:r>
            <a:r>
              <a:rPr lang="zh-CN" altLang="en-US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激素在悄悄地起作用。</a:t>
            </a:r>
            <a:endParaRPr lang="zh-CN" altLang="en-US" sz="2400" b="1" dirty="0">
              <a:solidFill>
                <a:srgbClr val="0000FF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endParaRPr lang="zh-CN" altLang="en-US" sz="2400" b="1" dirty="0">
              <a:solidFill>
                <a:srgbClr val="0000FF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867410"/>
            <a:ext cx="10968990" cy="446405"/>
          </a:xfrm>
        </p:spPr>
        <p:txBody>
          <a:bodyPr>
            <a:normAutofit fontScale="90000"/>
          </a:bodyPr>
          <a:p>
            <a:r>
              <a:rPr lang="zh-CN" altLang="en-US" sz="489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青春期如何与异性同学相处？</a:t>
            </a:r>
            <a:br>
              <a:rPr lang="zh-CN" altLang="en-US" b="1" dirty="0"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zh-CN" altLang="en-US" sz="36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男女生的交往是正常的，而且是必要的，有益于青少年身心健康成长。心理学的研究和实际观察发现：青春期交往范围广泛，既有同性知己，又有异性朋友的人，比那些缺少朋友，或只有同性朋友的人的个性发展更完善，情绪波动小，情感丰富，自制力较强，心理健康水平较高，容易形成积极乐观、开朗豁达的性格。</a:t>
            </a:r>
            <a:endParaRPr lang="zh-CN" altLang="en-US" sz="36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923925"/>
            <a:ext cx="10968990" cy="389890"/>
          </a:xfrm>
        </p:spPr>
        <p:txBody>
          <a:bodyPr>
            <a:normAutofit fontScale="90000"/>
          </a:bodyPr>
          <a:p>
            <a:r>
              <a:rPr lang="zh-CN" altLang="en-US" sz="489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青春期如何与异性同学相处？</a:t>
            </a:r>
            <a:br>
              <a:rPr lang="zh-CN" altLang="en-US" b="1" dirty="0"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首先，注意交往方式。</a:t>
            </a:r>
            <a:endParaRPr lang="zh-CN" altLang="en-US" sz="32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sym typeface="Arial" panose="020B0604020202020204" pitchFamily="34" charset="0"/>
              </a:rPr>
              <a:t>1、不必过分拘谨；</a:t>
            </a:r>
            <a:endParaRPr lang="zh-CN" altLang="en-US" sz="3200" b="1" dirty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sym typeface="Arial" panose="020B0604020202020204" pitchFamily="34" charset="0"/>
            </a:endParaRPr>
          </a:p>
          <a:p>
            <a:pPr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sym typeface="Arial" panose="020B0604020202020204" pitchFamily="34" charset="0"/>
              </a:rPr>
              <a:t>2、不应过分随便；</a:t>
            </a:r>
            <a:endParaRPr lang="zh-CN" altLang="en-US" sz="3200" b="1" dirty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sym typeface="Arial" panose="020B0604020202020204" pitchFamily="34" charset="0"/>
            </a:endParaRPr>
          </a:p>
          <a:p>
            <a:pPr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sym typeface="Arial" panose="020B0604020202020204" pitchFamily="34" charset="0"/>
              </a:rPr>
              <a:t>3、避免单独在一起的机会。</a:t>
            </a:r>
            <a:endParaRPr lang="zh-CN" altLang="en-US" sz="3200" b="1" dirty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sym typeface="Arial" panose="020B0604020202020204" pitchFamily="34" charset="0"/>
            </a:endParaRPr>
          </a:p>
          <a:p>
            <a:pPr>
              <a:spcAft>
                <a:spcPts val="0"/>
              </a:spcAft>
              <a:buNone/>
            </a:pPr>
            <a:endParaRPr lang="zh-CN" altLang="en-US" sz="3200" b="1" dirty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  <a:sym typeface="Arial" panose="020B0604020202020204" pitchFamily="34" charset="0"/>
            </a:endParaRPr>
          </a:p>
          <a:p>
            <a:pPr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其次，要把握交往的尺度。</a:t>
            </a:r>
            <a:endParaRPr lang="zh-CN" altLang="en-US" sz="32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  <a:p>
            <a:pPr>
              <a:spcAft>
                <a:spcPts val="0"/>
              </a:spcAft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要从思想上和行为上分清友谊与爱情的界限。</a:t>
            </a:r>
            <a:endParaRPr lang="zh-CN" altLang="en-US" sz="3200" b="1" dirty="0">
              <a:solidFill>
                <a:srgbClr val="000000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endParaRPr lang="zh-CN" altLang="en-US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TextBox 3"/>
          <p:cNvSpPr txBox="1"/>
          <p:nvPr/>
        </p:nvSpPr>
        <p:spPr>
          <a:xfrm>
            <a:off x="3482975" y="2438400"/>
            <a:ext cx="58070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8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走进青春期</a:t>
            </a:r>
            <a:endParaRPr lang="zh-CN" altLang="en-US" sz="80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991870"/>
            <a:ext cx="10968990" cy="321945"/>
          </a:xfrm>
        </p:spPr>
        <p:txBody>
          <a:bodyPr>
            <a:normAutofit fontScale="90000"/>
          </a:bodyPr>
          <a:p>
            <a:r>
              <a:rPr lang="zh-CN" altLang="en-US" sz="489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青春期如何与异性同学相处？</a:t>
            </a:r>
            <a:br>
              <a:rPr lang="zh-CN" altLang="en-US" b="1" dirty="0">
                <a:solidFill>
                  <a:srgbClr val="0000FF"/>
                </a:solidFill>
                <a:latin typeface="新宋体" panose="02010609030101010101" charset="-122"/>
                <a:ea typeface="新宋体" panose="02010609030101010101" charset="-122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为防患于未然，对于抱着谈情说爱为目的的约会，最好婉言谢绝，让对方明白你的心思，但要注意方式方法，不可伤害对方的自尊心。对于纠缠不休，甚至威逼诱吓的人，就要请家长、老师、同学、朋友们帮助处理了。只要把握与异性交往的尺度，诚恳对人，热情大方，自尊自重，便能处理好与异性的关系，以自身良好的修养和人品赢得异性的尊重和友情。</a:t>
            </a:r>
            <a:endParaRPr lang="zh-CN" altLang="en-US" sz="32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</a:rPr>
              <a:t>什么是早恋？</a:t>
            </a:r>
            <a:endParaRPr lang="zh-CN" altLang="en-US" sz="4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早恋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是指未成年男女过早建立恋爱关系的行为。年龄在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18</a:t>
            </a:r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岁以下的青少年和中学生谈恋爱，属于早恋行为。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lnSpc>
                <a:spcPts val="228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早恋的特点：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lnSpc>
                <a:spcPts val="228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Arial" panose="020B0604020202020204" pitchFamily="34" charset="0"/>
              </a:rPr>
              <a:t>1、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认识不到爱情与友谊的差别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lnSpc>
                <a:spcPts val="2280"/>
              </a:lnSpc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2、早恋具有盲目性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lnSpc>
                <a:spcPts val="2280"/>
              </a:lnSpc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3、早恋具有隐蔽性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lnSpc>
                <a:spcPts val="2280"/>
              </a:lnSpc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4、早恋具有兴奋性和冲动性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lnSpc>
                <a:spcPts val="2280"/>
              </a:lnSpc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5、过于美化、迷恋对方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lnSpc>
                <a:spcPts val="2280"/>
              </a:lnSpc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6、情绪多变，难舍难分而又喜怒无常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>
              <a:lnSpc>
                <a:spcPts val="2280"/>
              </a:lnSpc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7、分辨不清“爱情”与“好感”的区别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608385"/>
            <a:ext cx="10969200" cy="4759200"/>
          </a:xfrm>
        </p:spPr>
        <p:txBody>
          <a:bodyPr>
            <a:noAutofit/>
          </a:bodyPr>
          <a:p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我们应该有清醒的认识：</a:t>
            </a:r>
            <a:r>
              <a:rPr lang="zh-CN" altLang="en-US" sz="36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过早的迷恋是一种不适时的失控心理和行为。</a:t>
            </a:r>
            <a:endParaRPr lang="zh-CN" altLang="en-US" sz="32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（1）青少年时期是每个人在积累知识，增加社会经验的时期，应该分清主次，学习才是这个时期的主旋律。</a:t>
            </a:r>
            <a:endParaRPr lang="zh-CN" altLang="en-US" sz="32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（2）此时每个人在心理上还没完全独立，经济上更依赖家长，根本不具备任何谈恋爱的条件。</a:t>
            </a:r>
            <a:endParaRPr lang="zh-CN" altLang="en-US" sz="32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32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（3）初中学生对人生、对社会、对世界的看法相对幼稚，思想不稳定。</a:t>
            </a:r>
            <a:endParaRPr lang="zh-CN" altLang="en-US" sz="32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endParaRPr lang="zh-CN" altLang="en-US" sz="6000" b="1">
              <a:solidFill>
                <a:srgbClr val="F72A15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 algn="ctr">
              <a:buNone/>
            </a:pPr>
            <a:r>
              <a:rPr lang="zh-CN" altLang="en-US" sz="6000" b="1">
                <a:solidFill>
                  <a:srgbClr val="F72A15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如何顺利度过青春期</a:t>
            </a:r>
            <a:endParaRPr lang="zh-CN" altLang="en-US" sz="6000" b="1">
              <a:solidFill>
                <a:srgbClr val="F72A15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715065"/>
            <a:ext cx="10969200" cy="4759200"/>
          </a:xfrm>
        </p:spPr>
        <p:txBody>
          <a:bodyPr>
            <a:normAutofit lnSpcReduction="20000"/>
          </a:bodyPr>
          <a:p>
            <a:r>
              <a:rPr lang="zh-CN" altLang="en-US" sz="3600" b="1">
                <a:solidFill>
                  <a:srgbClr val="F72A15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要有正确的审美观</a:t>
            </a:r>
            <a:endParaRPr lang="zh-CN" altLang="en-US" sz="3600" b="1">
              <a:solidFill>
                <a:srgbClr val="F72A15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（1）突出青春的自然美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（2）美的魅力贵在整体美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（3）注意自己的风度美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（4）保持健康美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3600" b="1">
                <a:solidFill>
                  <a:srgbClr val="F72A15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加强与父母、老师的沟通</a:t>
            </a:r>
            <a:endParaRPr lang="zh-CN" altLang="en-US" sz="3600" b="1">
              <a:solidFill>
                <a:srgbClr val="F72A15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我们要以开朗、豁达的态度与父母老师加强沟通，得到有经验的长辈的帮助，学习长辈的长处，得到更多的理解和引导，避免误入歧途。</a:t>
            </a:r>
            <a:endParaRPr lang="zh-CN" altLang="en-US" sz="24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优雅大方地与男同学交往</a:t>
            </a:r>
            <a:endParaRPr lang="zh-CN" altLang="en-US" sz="4400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）交往的目的是学习异性的长处。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）在与男同学的交往中，要体现自己的高尚情操和良好道德修养。要举止端庄、稳重、大方。穿着打扮要与中学生的年龄、身份相协调，体现出懂礼貌、有教养、情趣高尚。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）在与男生相处时，要保持空间距离，不超越友谊的界限；要理智把握自己的感情；决不做出有损自己尊严的事，要避免过分的热情和亲近。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）不轻易接受男生赠送的礼品，不随便让男生进入自己的小天地。要理智谢绝异性的爱慕与追求。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）要学会自我保护和防范侵害，不随便单独与男性接触，特别是在黑夜和偏僻的地方，不与男性拥抱、接吻。遇到侵扰和挑逗要冷静地设法摆脱。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73732" name="TextBox 4"/>
          <p:cNvSpPr txBox="1"/>
          <p:nvPr>
            <p:custDataLst>
              <p:tags r:id="rId1"/>
            </p:custDataLst>
          </p:nvPr>
        </p:nvSpPr>
        <p:spPr>
          <a:xfrm>
            <a:off x="7828915" y="114935"/>
            <a:ext cx="39243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7200" b="1" dirty="0">
                <a:solidFill>
                  <a:srgbClr val="FFFF00"/>
                </a:solidFill>
                <a:latin typeface="新宋体" panose="02010609030101010101" charset="-122"/>
                <a:ea typeface="新宋体" panose="02010609030101010101" charset="-122"/>
              </a:rPr>
              <a:t>如何做？</a:t>
            </a:r>
            <a:endParaRPr lang="zh-CN" altLang="en-US" sz="7200" b="1" dirty="0">
              <a:solidFill>
                <a:srgbClr val="FFFF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sym typeface="+mn-ea"/>
              </a:rPr>
              <a:t>如何保护自己？</a:t>
            </a:r>
            <a:endParaRPr lang="zh-CN" altLang="en-US" sz="4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不能被侵犯的部位：</a:t>
            </a:r>
            <a:endParaRPr lang="zh-CN" altLang="en-US" sz="3600" b="1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腹部、腰部、臀部、大腿内侧、胸部、阴部等</a:t>
            </a:r>
            <a:endParaRPr lang="zh-CN" altLang="en-US" sz="36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这些部位不能让人触摸，也不能向别人暴露。当有人触摸时，应该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大声、凶悍地说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“不可以”“不行”，并远离这个人，过后告诉家人或老师。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>
              <a:buNone/>
            </a:pP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en-US" sz="440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如何自我保护？</a:t>
            </a:r>
            <a:endParaRPr lang="zh-CN" altLang="en-US" sz="440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393245"/>
            <a:ext cx="10969200" cy="4759200"/>
          </a:xfrm>
        </p:spPr>
        <p:txBody>
          <a:bodyPr>
            <a:noAutofit/>
          </a:bodyPr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1、提高警惕性，防范以恶意出现的坏人，也要警惕以“善意”出现的好心人。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2、不要一个人或少数几个女同学到公园、河边、树木等偏僻的地方去看书或复习功课。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3、不要去各种酒吧或歌舞厅，不轻易与网友见面。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4、避免单独和男子在家里或封闭的环境中会面，尤其是到男子的家里去。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5、与父母闹别扭时切不可赌气离家出走，未得家长许可，不要在别人家夜宿。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6、衣着不要太暴露，不要过于打扮。</a:t>
            </a:r>
            <a:endParaRPr lang="zh-CN" alt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en-US" altLang="zh-CN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7</a:t>
            </a:r>
            <a:r>
              <a:rPr lang="zh-CN" altLang="en-US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、不要贪图小便宜，对熟人过分殷勤要小心。</a:t>
            </a:r>
            <a:endParaRPr lang="zh-CN" altLang="en-US" sz="24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8</a:t>
            </a:r>
            <a:r>
              <a:rPr lang="zh-CN" altLang="en-US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、在生疏的地方问路时，不要独自跟着愿意带路的人走。不要一个人或少数几个女同学招手搭便车。</a:t>
            </a:r>
            <a:endParaRPr lang="zh-CN" altLang="en-US" sz="24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9</a:t>
            </a:r>
            <a:r>
              <a:rPr lang="zh-CN" altLang="en-US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、记住在没有病人家属或女护士在场的情况下，男医生不能对女病人的下身进行检查（医院有规定）。</a:t>
            </a:r>
            <a:endParaRPr lang="zh-CN" altLang="en-US" sz="24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、到男老师家补习功课，要尊重老师，不应对老师过分亲呢的言谈或举动。</a:t>
            </a:r>
            <a:endParaRPr lang="zh-CN" altLang="en-US" sz="24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11</a:t>
            </a:r>
            <a:r>
              <a:rPr lang="zh-CN" altLang="en-US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、不读黄色手抄本或淫秽色情书刊、画报、不看黄色录像。</a:t>
            </a:r>
            <a:endParaRPr lang="zh-CN" altLang="en-US" sz="2400" b="1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12</a:t>
            </a:r>
            <a:r>
              <a:rPr lang="zh-CN" altLang="en-US" sz="24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、如自己做错了什么事，不要让人作为把柄，威胁你听从他的摆布。</a:t>
            </a:r>
            <a:r>
              <a:rPr lang="zh-CN" altLang="en-US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 </a:t>
            </a:r>
            <a:r>
              <a:rPr lang="zh-CN" altLang="en-US" b="1" dirty="0">
                <a:latin typeface="新宋体" panose="02010609030101010101" charset="-122"/>
                <a:ea typeface="新宋体" panose="02010609030101010101" charset="-122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zh-CN" altLang="ru-RU" sz="44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自信、自爱</a:t>
            </a:r>
            <a:endParaRPr lang="zh-CN" altLang="ru-RU" sz="440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 sz="32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宋体" panose="02010600030101010101" pitchFamily="2" charset="-122"/>
                <a:sym typeface="+mn-ea"/>
              </a:rPr>
              <a:t>相信你自己，你会越来越优秀</a:t>
            </a:r>
            <a:endParaRPr lang="zh-CN" altLang="en-US" sz="32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宋体" panose="02010600030101010101" pitchFamily="2" charset="-122"/>
            </a:endParaRPr>
          </a:p>
          <a:p>
            <a:r>
              <a:rPr lang="zh-CN" altLang="en-US" sz="32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宋体" panose="02010600030101010101" pitchFamily="2" charset="-122"/>
                <a:sym typeface="+mn-ea"/>
              </a:rPr>
              <a:t>爱惜自己，做你自己身体的保护神</a:t>
            </a:r>
            <a:endParaRPr lang="zh-CN" altLang="en-US" sz="32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200" b="1" spc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  <a:cs typeface="宋体" panose="02010600030101010101" pitchFamily="2" charset="-122"/>
            </a:endParaRPr>
          </a:p>
          <a:p>
            <a:r>
              <a:rPr lang="zh-CN" altLang="en-US" sz="3200" b="1" spc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宋体" panose="02010600030101010101" pitchFamily="2" charset="-122"/>
                <a:sym typeface="+mn-ea"/>
              </a:rPr>
              <a:t>同学们，不管你是女生还是男生，不管你学习成绩是否优秀，你总有你的优点。把握好自己，走好每一步，相信你们每一个人都将会有各自灿烂的明天和美好的未来。</a:t>
            </a:r>
            <a:endParaRPr lang="zh-CN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  <a:p>
            <a:pPr marL="0" indent="0">
              <a:buNone/>
            </a:pPr>
            <a:endParaRPr lang="zh-CN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TextBox 1"/>
          <p:cNvSpPr txBox="1"/>
          <p:nvPr/>
        </p:nvSpPr>
        <p:spPr>
          <a:xfrm>
            <a:off x="891540" y="238760"/>
            <a:ext cx="685038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44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什么是青春期</a:t>
            </a:r>
            <a:endParaRPr lang="zh-CN" altLang="en-US" sz="44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4099" name="TextBox 2"/>
          <p:cNvSpPr txBox="1"/>
          <p:nvPr/>
        </p:nvSpPr>
        <p:spPr>
          <a:xfrm>
            <a:off x="743585" y="990600"/>
            <a:ext cx="1072959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青春期</a:t>
            </a:r>
            <a:r>
              <a:rPr lang="zh-CN" altLang="en-US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指以生殖器官发育成熟、第二性特征发育为标志的初次有繁殖能力的时期，在人类及高等灵长类的雌性一般以第一次月经出现为标志。 </a:t>
            </a:r>
            <a:endParaRPr lang="en-US" altLang="zh-CN" sz="2800" b="1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eaLnBrk="0" hangingPunct="0"/>
            <a:r>
              <a:rPr lang="zh-CN" altLang="en-US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世界卫生组织（</a:t>
            </a:r>
            <a:r>
              <a:rPr lang="en-US" altLang="zh-CN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WHO</a:t>
            </a:r>
            <a:r>
              <a:rPr lang="zh-CN" altLang="en-US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）规定青春期为</a:t>
            </a:r>
            <a:r>
              <a:rPr lang="en-US" altLang="zh-CN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10～20</a:t>
            </a:r>
            <a:r>
              <a:rPr lang="zh-CN" altLang="en-US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岁。</a:t>
            </a:r>
            <a:endParaRPr lang="en-US" altLang="zh-CN" sz="2800" b="1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eaLnBrk="0" hangingPunct="0"/>
            <a:r>
              <a:rPr lang="zh-CN" altLang="en-US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女孩的青春期开始年龄和结束年龄都比男孩早</a:t>
            </a:r>
            <a:r>
              <a:rPr lang="en-US" altLang="zh-CN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</a:t>
            </a:r>
            <a:r>
              <a:rPr lang="zh-CN" altLang="en-US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年左右。</a:t>
            </a:r>
            <a:endParaRPr lang="en-US" altLang="zh-CN" sz="2800" b="1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eaLnBrk="0" hangingPunct="0"/>
            <a:r>
              <a:rPr lang="zh-CN" altLang="en-US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青春期的进入和结束年龄存在较大的个体差异，约可相差</a:t>
            </a:r>
            <a:r>
              <a:rPr lang="en-US" altLang="zh-CN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2～5</a:t>
            </a:r>
            <a:r>
              <a:rPr lang="zh-CN" altLang="en-US" sz="2800" b="1" dirty="0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岁。</a:t>
            </a:r>
            <a:endParaRPr lang="zh-CN" altLang="en-US" b="1" dirty="0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4100" name="TextBox 3"/>
          <p:cNvSpPr txBox="1"/>
          <p:nvPr/>
        </p:nvSpPr>
        <p:spPr>
          <a:xfrm>
            <a:off x="891540" y="4293870"/>
            <a:ext cx="1000061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青春期两大特征</a:t>
            </a:r>
            <a:endParaRPr lang="en-US" altLang="zh-CN" sz="3200" b="1" dirty="0">
              <a:latin typeface="新宋体" panose="02010609030101010101" charset="-122"/>
              <a:ea typeface="新宋体" panose="02010609030101010101" charset="-122"/>
            </a:endParaRPr>
          </a:p>
          <a:p>
            <a:pPr eaLnBrk="0" hangingPunct="0"/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</a:rPr>
              <a:t>一、身体和心理发展变化迅猛。</a:t>
            </a:r>
            <a:endParaRPr lang="en-US" altLang="zh-CN" sz="3200" b="1" dirty="0">
              <a:latin typeface="新宋体" panose="02010609030101010101" charset="-122"/>
              <a:ea typeface="新宋体" panose="02010609030101010101" charset="-122"/>
            </a:endParaRPr>
          </a:p>
          <a:p>
            <a:pPr eaLnBrk="0" hangingPunct="0"/>
            <a:r>
              <a:rPr lang="zh-CN" altLang="en-US" sz="3200" b="1" dirty="0">
                <a:latin typeface="新宋体" panose="02010609030101010101" charset="-122"/>
                <a:ea typeface="新宋体" panose="02010609030101010101" charset="-122"/>
              </a:rPr>
              <a:t>二、开始出现第二性特征。</a:t>
            </a:r>
            <a:endParaRPr lang="zh-CN" altLang="en-US" sz="3200" b="1" dirty="0"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矩形 21505"/>
          <p:cNvSpPr/>
          <p:nvPr/>
        </p:nvSpPr>
        <p:spPr>
          <a:xfrm>
            <a:off x="2149475" y="1695450"/>
            <a:ext cx="8328025" cy="27940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  <a:normAutofit/>
          </a:bodyPr>
          <a:p>
            <a:pPr algn="ctr"/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祝可爱的女生们快乐与成长同行！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TextBox 1"/>
          <p:cNvSpPr txBox="1"/>
          <p:nvPr/>
        </p:nvSpPr>
        <p:spPr>
          <a:xfrm>
            <a:off x="795020" y="533400"/>
            <a:ext cx="682498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44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青春期是一个过渡的时期</a:t>
            </a:r>
            <a:endParaRPr lang="zh-CN" altLang="en-US" sz="44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5123" name="TextBox 2"/>
          <p:cNvSpPr txBox="1"/>
          <p:nvPr/>
        </p:nvSpPr>
        <p:spPr>
          <a:xfrm>
            <a:off x="795020" y="1905000"/>
            <a:ext cx="674878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44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青春期是一个发展的时期</a:t>
            </a:r>
            <a:endParaRPr lang="zh-CN" altLang="en-US" sz="44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5124" name="TextBox 3"/>
          <p:cNvSpPr txBox="1"/>
          <p:nvPr/>
        </p:nvSpPr>
        <p:spPr>
          <a:xfrm>
            <a:off x="794385" y="3276600"/>
            <a:ext cx="667321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44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青春期是一个变化的时期</a:t>
            </a:r>
            <a:endParaRPr lang="zh-CN" altLang="en-US" sz="44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5125" name="TextBox 4"/>
          <p:cNvSpPr txBox="1"/>
          <p:nvPr/>
        </p:nvSpPr>
        <p:spPr>
          <a:xfrm>
            <a:off x="794385" y="1295400"/>
            <a:ext cx="68256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3600" b="1" dirty="0">
                <a:latin typeface="新宋体" panose="02010609030101010101" charset="-122"/>
                <a:ea typeface="新宋体" panose="02010609030101010101" charset="-122"/>
              </a:rPr>
              <a:t>个体由儿童向成年人过渡的时期</a:t>
            </a:r>
            <a:endParaRPr lang="zh-CN" altLang="en-US" sz="3600" b="1" dirty="0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5126" name="TextBox 5"/>
          <p:cNvSpPr txBox="1"/>
          <p:nvPr/>
        </p:nvSpPr>
        <p:spPr>
          <a:xfrm>
            <a:off x="794385" y="2590800"/>
            <a:ext cx="69018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人的身体发育完成的时期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7" name="TextBox 6"/>
          <p:cNvSpPr txBox="1"/>
          <p:nvPr/>
        </p:nvSpPr>
        <p:spPr>
          <a:xfrm>
            <a:off x="795020" y="4038600"/>
            <a:ext cx="1046416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3600" b="1" dirty="0">
                <a:latin typeface="新宋体" panose="02010609030101010101" charset="-122"/>
                <a:ea typeface="新宋体" panose="02010609030101010101" charset="-122"/>
              </a:rPr>
              <a:t>身心变化最为迅速而明显的时期，在这个时期，个体从儿童的身体、外貌、行为模式、自我意识、交往与情绪特点、人生观等，都脱离了儿童的特征而逐渐成熟起来，更为接近成人。</a:t>
            </a:r>
            <a:endParaRPr lang="zh-CN" altLang="en-US" sz="3600" b="1" dirty="0"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6" name="图片 4" descr="5cdaa65d69cf4c2aa93c9d412f831cc1_th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3657600"/>
            <a:ext cx="32004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3" descr="t0163b77a85e7aa04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66800"/>
            <a:ext cx="3340100" cy="250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椭圆 10"/>
          <p:cNvSpPr/>
          <p:nvPr/>
        </p:nvSpPr>
        <p:spPr>
          <a:xfrm>
            <a:off x="1524000" y="1600200"/>
            <a:ext cx="2133600" cy="990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49" name="椭圆 9"/>
          <p:cNvSpPr/>
          <p:nvPr/>
        </p:nvSpPr>
        <p:spPr>
          <a:xfrm>
            <a:off x="1524000" y="4572000"/>
            <a:ext cx="2133600" cy="990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0" name="TextBox 1"/>
          <p:cNvSpPr txBox="1"/>
          <p:nvPr/>
        </p:nvSpPr>
        <p:spPr>
          <a:xfrm>
            <a:off x="1828800" y="304800"/>
            <a:ext cx="7772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/>
            <a:r>
              <a:rPr lang="zh-CN" altLang="en-US" sz="44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生理变化</a:t>
            </a:r>
            <a:endParaRPr lang="zh-CN" altLang="en-US" sz="44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6151" name="TextBox 2"/>
          <p:cNvSpPr txBox="1"/>
          <p:nvPr/>
        </p:nvSpPr>
        <p:spPr>
          <a:xfrm>
            <a:off x="1981200" y="1752600"/>
            <a:ext cx="1066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身高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52" name="TextBox 5"/>
          <p:cNvSpPr txBox="1"/>
          <p:nvPr/>
        </p:nvSpPr>
        <p:spPr>
          <a:xfrm>
            <a:off x="1981200" y="4724400"/>
            <a:ext cx="1447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体重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53" name="图片 6" descr="W0201706225262339306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268730"/>
            <a:ext cx="3702050" cy="2969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椭圆 7"/>
          <p:cNvSpPr/>
          <p:nvPr/>
        </p:nvSpPr>
        <p:spPr>
          <a:xfrm>
            <a:off x="7315200" y="4495800"/>
            <a:ext cx="2133600" cy="990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5" name="TextBox 8"/>
          <p:cNvSpPr txBox="1"/>
          <p:nvPr/>
        </p:nvSpPr>
        <p:spPr>
          <a:xfrm>
            <a:off x="7696200" y="4724400"/>
            <a:ext cx="1905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</a:rPr>
              <a:t>长痘痘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5739796013213620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80960" y="0"/>
            <a:ext cx="2987040" cy="29047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71" name="TextBox 1"/>
          <p:cNvSpPr txBox="1"/>
          <p:nvPr/>
        </p:nvSpPr>
        <p:spPr>
          <a:xfrm>
            <a:off x="2133600" y="1066800"/>
            <a:ext cx="2362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毛发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2" name="图片 3" descr="微信图片_201811032209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5251450" cy="295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4" descr="t018a1cdeb214cdcf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810" y="2971800"/>
            <a:ext cx="3780790" cy="3696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6" descr="middle_20090611_269bfdbe988ae1f0761a9abAQED2pGD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48000"/>
            <a:ext cx="4001135" cy="361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椭圆 7"/>
          <p:cNvSpPr/>
          <p:nvPr/>
        </p:nvSpPr>
        <p:spPr>
          <a:xfrm>
            <a:off x="6553200" y="4648200"/>
            <a:ext cx="381000" cy="381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176" name="TextBox 9"/>
          <p:cNvSpPr txBox="1"/>
          <p:nvPr/>
        </p:nvSpPr>
        <p:spPr>
          <a:xfrm>
            <a:off x="6858000" y="4876800"/>
            <a:ext cx="1905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阴毛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1" descr="mp62801615_1457587891702_1_th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8550" y="0"/>
            <a:ext cx="6720205" cy="359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2" descr="01a2c9578deb800000018c1b76ab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915" y="3698875"/>
            <a:ext cx="6720840" cy="315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椭圆 3"/>
          <p:cNvSpPr/>
          <p:nvPr/>
        </p:nvSpPr>
        <p:spPr>
          <a:xfrm>
            <a:off x="4267200" y="2286000"/>
            <a:ext cx="1219200" cy="685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1" name="TextBox 4"/>
          <p:cNvSpPr txBox="1"/>
          <p:nvPr/>
        </p:nvSpPr>
        <p:spPr>
          <a:xfrm>
            <a:off x="8077200" y="1981200"/>
            <a:ext cx="2057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胸部发育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2" name="TextBox 5"/>
          <p:cNvSpPr txBox="1"/>
          <p:nvPr/>
        </p:nvSpPr>
        <p:spPr>
          <a:xfrm>
            <a:off x="8077200" y="4800600"/>
            <a:ext cx="2057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屁股圆润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ZDhkZjcxNmE0OTFlODE3YTg5NDdiNmVjM2Y4M2EwYWIifQ=="/>
  <p:tag name="KSO_WPP_MARK_KEY" val="76d68807-9c6d-414e-9530-6414f7887e5d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6091</Words>
  <Application>WPS 演示</Application>
  <PresentationFormat>宽屏</PresentationFormat>
  <Paragraphs>391</Paragraphs>
  <Slides>50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1" baseType="lpstr">
      <vt:lpstr>Arial</vt:lpstr>
      <vt:lpstr>宋体</vt:lpstr>
      <vt:lpstr>Wingdings</vt:lpstr>
      <vt:lpstr>Wingdings</vt:lpstr>
      <vt:lpstr>新宋体</vt:lpstr>
      <vt:lpstr>微软雅黑</vt:lpstr>
      <vt:lpstr>Arial Unicode MS</vt:lpstr>
      <vt:lpstr>Calibri</vt:lpstr>
      <vt:lpstr>华文楷体</vt:lpstr>
      <vt:lpstr>华文行楷</vt:lpstr>
      <vt:lpstr>Office 主题​​</vt:lpstr>
      <vt:lpstr>青春期女生生理心理健康知识讲座</vt:lpstr>
      <vt:lpstr>PowerPoint 演示文稿</vt:lpstr>
      <vt:lpstr>什么是健康？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月经是如何形成的</vt:lpstr>
      <vt:lpstr>月经初潮</vt:lpstr>
      <vt:lpstr>各式各样的朋友</vt:lpstr>
      <vt:lpstr>月经来的时候</vt:lpstr>
      <vt:lpstr>月经的个人差异</vt:lpstr>
      <vt:lpstr>PowerPoint 演示文稿</vt:lpstr>
      <vt:lpstr>PowerPoint 演示文稿</vt:lpstr>
      <vt:lpstr>PowerPoint 演示文稿</vt:lpstr>
      <vt:lpstr>经期个人卫生</vt:lpstr>
      <vt:lpstr>PowerPoint 演示文稿</vt:lpstr>
      <vt:lpstr>月经期间的穿着</vt:lpstr>
      <vt:lpstr>来月经时可不可以做体育运动？</vt:lpstr>
      <vt:lpstr>经期的饮食</vt:lpstr>
      <vt:lpstr>内裤上白色的东西是什么？</vt:lpstr>
      <vt:lpstr>阴部瘙痒是什么原因造成的？</vt:lpstr>
      <vt:lpstr>如何选择和清洗内裤？ </vt:lpstr>
      <vt:lpstr>PowerPoint 演示文稿</vt:lpstr>
      <vt:lpstr>PowerPoint 演示文稿</vt:lpstr>
      <vt:lpstr>佩戴文胸的好处</vt:lpstr>
      <vt:lpstr>少女如何该戴文胸？</vt:lpstr>
      <vt:lpstr>为什么我会长青春痘？</vt:lpstr>
      <vt:lpstr>青春期节食减肥有哪些危害？</vt:lpstr>
      <vt:lpstr>PowerPoint 演示文稿</vt:lpstr>
      <vt:lpstr>青春期带来的变化</vt:lpstr>
      <vt:lpstr>青春期心理变化</vt:lpstr>
      <vt:lpstr>PowerPoint 演示文稿</vt:lpstr>
      <vt:lpstr>青春期如何与异性同学相处？ </vt:lpstr>
      <vt:lpstr>青春期如何与异性同学相处？ </vt:lpstr>
      <vt:lpstr>青春期如何与异性同学相处？ </vt:lpstr>
      <vt:lpstr>什么是早恋？</vt:lpstr>
      <vt:lpstr>PowerPoint 演示文稿</vt:lpstr>
      <vt:lpstr>PowerPoint 演示文稿</vt:lpstr>
      <vt:lpstr>PowerPoint 演示文稿</vt:lpstr>
      <vt:lpstr>优雅大方地与男同学交往</vt:lpstr>
      <vt:lpstr>如何保护自己？</vt:lpstr>
      <vt:lpstr>如何自我保护？</vt:lpstr>
      <vt:lpstr>PowerPoint 演示文稿</vt:lpstr>
      <vt:lpstr>自信、自爱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薰衣草</cp:lastModifiedBy>
  <cp:revision>266</cp:revision>
  <dcterms:created xsi:type="dcterms:W3CDTF">2019-06-19T02:08:00Z</dcterms:created>
  <dcterms:modified xsi:type="dcterms:W3CDTF">2023-09-22T02:33:55Z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2052-12.1.0.15398</vt:lpwstr>
  </property>
  <property fmtid="{D5CDD505-2E9C-101B-9397-08002B2CF9AE}" pid="3" name="ICV">
    <vt:lpwstr>21F1CF266E674DBCA297430C60DD8C97_13</vt:lpwstr>
  </property>
</Properties>
</file>