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81" r:id="rId3"/>
    <p:sldId id="582" r:id="rId4"/>
    <p:sldId id="584" r:id="rId5"/>
    <p:sldId id="563" r:id="rId6"/>
    <p:sldId id="566" r:id="rId7"/>
    <p:sldId id="565" r:id="rId8"/>
    <p:sldId id="577" r:id="rId9"/>
    <p:sldId id="570" r:id="rId10"/>
    <p:sldId id="571" r:id="rId11"/>
    <p:sldId id="579" r:id="rId12"/>
    <p:sldId id="578" r:id="rId13"/>
    <p:sldId id="574" r:id="rId14"/>
    <p:sldId id="585" r:id="rId15"/>
    <p:sldId id="586" r:id="rId16"/>
    <p:sldId id="588" r:id="rId17"/>
    <p:sldId id="589" r:id="rId18"/>
    <p:sldId id="590" r:id="rId19"/>
    <p:sldId id="591" r:id="rId20"/>
    <p:sldId id="592" r:id="rId21"/>
    <p:sldId id="593" r:id="rId22"/>
    <p:sldId id="597" r:id="rId23"/>
  </p:sldIdLst>
  <p:sldSz cx="12192000" cy="6858000"/>
  <p:notesSz cx="6858000" cy="9144000"/>
  <p:custDataLst>
    <p:tags r:id="rId2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微软用户" initials="微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57689"/>
    <a:srgbClr val="58465E"/>
    <a:srgbClr val="1B5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1727" autoAdjust="0"/>
  </p:normalViewPr>
  <p:slideViewPr>
    <p:cSldViewPr snapToGrid="0" showGuides="1">
      <p:cViewPr varScale="1">
        <p:scale>
          <a:sx n="115" d="100"/>
          <a:sy n="115" d="100"/>
        </p:scale>
        <p:origin x="-432" y="-108"/>
      </p:cViewPr>
      <p:guideLst>
        <p:guide orient="horz" pos="21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9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036274-EAF7-47BA-8889-D1B3504C6EEB}" type="datetimeFigureOut">
              <a:rPr lang="zh-CN" altLang="en-US"/>
            </a:fld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2FA20F-BECC-4294-A261-8FCCCC867DEC}" type="slidenum">
              <a:rPr lang="zh-CN" altLang="en-US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9700" y="303213"/>
            <a:ext cx="12052300" cy="652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7143" y="2451663"/>
            <a:ext cx="1986987" cy="198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76225"/>
            <a:ext cx="12192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10"/>
          <p:cNvSpPr txBox="1"/>
          <p:nvPr userDrawn="1"/>
        </p:nvSpPr>
        <p:spPr>
          <a:xfrm>
            <a:off x="139700" y="584200"/>
            <a:ext cx="3606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健康高于</a:t>
            </a:r>
            <a:r>
              <a:rPr lang="zh-CN" altLang="en-US" sz="140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财富</a:t>
            </a:r>
            <a:r>
              <a:rPr lang="en-US" altLang="zh-CN" sz="1400" baseline="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r>
              <a:rPr lang="zh-CN" altLang="en-US" sz="140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疾病</a:t>
            </a: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重在预防</a:t>
            </a:r>
            <a:endParaRPr lang="zh-CN" altLang="en-US" sz="1400" dirty="0">
              <a:solidFill>
                <a:schemeClr val="bg1">
                  <a:lumMod val="9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41400" y="1449728"/>
            <a:ext cx="9829800" cy="7028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2900" y="4616604"/>
            <a:ext cx="9144000" cy="8579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AC0B-FF13-4F19-8D3D-712F5BCE76EF}" type="datetimeFigureOut">
              <a:rPr lang="zh-CN" altLang="en-US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271000" y="632618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576B8-60AB-4E56-8E19-7A3D82F93D4E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E1E5E-E475-4EEE-ABE2-BC00BA80A270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BF8D7-26A9-482A-8525-8C165752F26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25400" y="976313"/>
            <a:ext cx="12192000" cy="588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394" y="203330"/>
            <a:ext cx="869820" cy="869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974725"/>
            <a:ext cx="121920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12"/>
          <p:cNvSpPr txBox="1"/>
          <p:nvPr userDrawn="1"/>
        </p:nvSpPr>
        <p:spPr>
          <a:xfrm>
            <a:off x="1054100" y="765175"/>
            <a:ext cx="36703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健康高于财富</a:t>
            </a:r>
            <a:r>
              <a:rPr lang="en-US" altLang="zh-CN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 </a:t>
            </a: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疾病重在预防</a:t>
            </a:r>
            <a:endParaRPr lang="zh-CN" altLang="en-US" sz="1400" dirty="0">
              <a:solidFill>
                <a:schemeClr val="bg1">
                  <a:lumMod val="9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" name="文本框 10"/>
          <p:cNvSpPr txBox="1"/>
          <p:nvPr userDrawn="1"/>
        </p:nvSpPr>
        <p:spPr>
          <a:xfrm>
            <a:off x="91684" y="1243013"/>
            <a:ext cx="3606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健康高于</a:t>
            </a:r>
            <a:r>
              <a:rPr lang="zh-CN" altLang="en-US" sz="140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财富</a:t>
            </a:r>
            <a:r>
              <a:rPr lang="en-US" altLang="zh-CN" sz="1400" baseline="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</a:t>
            </a:r>
            <a:r>
              <a:rPr lang="zh-CN" altLang="en-US" sz="1400" dirty="0" smtClean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疾病</a:t>
            </a:r>
            <a:r>
              <a:rPr lang="zh-CN" altLang="en-US" sz="1400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重在预防</a:t>
            </a:r>
            <a:endParaRPr lang="zh-CN" altLang="en-US" sz="1400" dirty="0">
              <a:solidFill>
                <a:schemeClr val="bg1">
                  <a:lumMod val="9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52649" y="489466"/>
            <a:ext cx="8204200" cy="627620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518266"/>
            <a:ext cx="105156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4724400" y="642937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CBDE4-79B6-465F-80DF-BECBF88EAEE2}" type="datetimeFigureOut">
              <a:rPr lang="zh-CN" altLang="en-US"/>
            </a:fld>
            <a:endParaRPr lang="zh-CN" altLang="en-US" dirty="0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368300" y="6373813"/>
            <a:ext cx="469900" cy="365125"/>
          </a:xfr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fld id="{AD8ADC32-A7AB-4284-AADE-02BEE2FD32F8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AEBF-FD98-4E00-BFC5-B2D51ED5F36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C467-9424-48B0-9976-D34C409DBB1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F4556-4F7B-4861-B50B-93B9CB4603F6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AFDCB-BBEC-437F-9E2E-200C86344D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834563" y="6184900"/>
            <a:ext cx="1824037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>
          <a:xfrm>
            <a:off x="4724400" y="642461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EE722-2D99-4B6D-A944-16158C1CBD53}" type="datetimeFigureOut">
              <a:rPr lang="zh-CN" altLang="en-US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177800" y="6423025"/>
            <a:ext cx="520700" cy="365125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0C65AF64-7C1B-4743-9CD0-841D3FED45C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4925-01A6-4048-B001-2910CED1126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B417C-7AC2-4132-9C7C-5C5C02E6581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1E0C-D73B-4C60-B683-EB3706CD599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0DFF-5AF8-47C6-B589-EF4C894E689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0B75-9A28-41C6-A7E3-85017E05375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7300-F355-424B-8E55-FD9BB33ACA3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DEC20-B120-488D-A240-642FB12B8FC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FE70F-F7B3-47AE-9D93-B5BC462FB66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11E1E5E-E475-4EEE-ABE2-BC00BA80A27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ABF8D7-26A9-482A-8525-8C165752F26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55638" y="1168400"/>
            <a:ext cx="10363200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altLang="zh-CN" sz="4000" dirty="0" smtClean="0"/>
              <a:t>   </a:t>
            </a:r>
            <a:endParaRPr lang="zh-CN" altLang="en-US" sz="4000" dirty="0" smtClean="0"/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1920240" y="1795780"/>
            <a:ext cx="8178800" cy="99123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CN" altLang="en-US" sz="4800" b="1" dirty="0" smtClean="0">
                <a:solidFill>
                  <a:schemeClr val="tx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传染病（肺结核）防治知识</a:t>
            </a:r>
            <a:endParaRPr lang="zh-CN" altLang="en-US" sz="4800" b="1" dirty="0" smtClean="0">
              <a:solidFill>
                <a:schemeClr val="tx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37660" y="4866005"/>
            <a:ext cx="3744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zh-CN" altLang="en-US">
                <a:latin typeface="方正楷体_GBK" panose="03000509000000000000" charset="-122"/>
                <a:ea typeface="方正楷体_GBK" panose="03000509000000000000" charset="-122"/>
              </a:rPr>
              <a:t>盐津县疾病预防控制中心急传科</a:t>
            </a:r>
            <a:endParaRPr lang="zh-CN" altLang="en-US">
              <a:latin typeface="方正楷体_GBK" panose="03000509000000000000" charset="-122"/>
              <a:ea typeface="方正楷体_GBK" panose="03000509000000000000" charset="-122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zh-CN" altLang="en-US">
                <a:latin typeface="方正楷体_GBK" panose="03000509000000000000" charset="-122"/>
                <a:ea typeface="方正楷体_GBK" panose="03000509000000000000" charset="-122"/>
              </a:rPr>
              <a:t>李柱祥</a:t>
            </a:r>
            <a:endParaRPr lang="zh-CN" altLang="en-US"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（四）</a:t>
            </a:r>
            <a:r>
              <a:rPr lang="zh-CN" altLang="en-US" dirty="0">
                <a:solidFill>
                  <a:srgbClr val="0033CC"/>
                </a:solidFill>
                <a:latin typeface="Arial" panose="020B0604020202020204" pitchFamily="34" charset="0"/>
                <a:sym typeface="+mn-ea"/>
              </a:rPr>
              <a:t>传染病如何预防？</a:t>
            </a:r>
            <a:endParaRPr lang="zh-CN" altLang="en-US"/>
          </a:p>
        </p:txBody>
      </p:sp>
      <p:pic>
        <p:nvPicPr>
          <p:cNvPr id="5" name="内容占位符 4" descr="图片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50795" y="1596390"/>
            <a:ext cx="7089775" cy="4194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3581400" y="301625"/>
            <a:ext cx="6553200" cy="1074738"/>
          </a:xfrm>
        </p:spPr>
        <p:txBody>
          <a:bodyPr wrap="square" lIns="45720" rIns="45720" anchor="ctr" anchorCtr="0"/>
          <a:p>
            <a:r>
              <a:rPr lang="zh-CN" altLang="en-US" sz="4000" dirty="0">
                <a:solidFill>
                  <a:srgbClr val="0033CC"/>
                </a:solidFill>
              </a:rPr>
              <a:t>针对三个环节采取措施</a:t>
            </a:r>
            <a:br>
              <a:rPr lang="zh-CN" altLang="en-US" sz="4000" dirty="0">
                <a:solidFill>
                  <a:srgbClr val="0033CC"/>
                </a:solidFill>
              </a:rPr>
            </a:br>
            <a:endParaRPr lang="en-US" altLang="zh-CN" sz="4000">
              <a:solidFill>
                <a:srgbClr val="0033CC"/>
              </a:solidFill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idx="4294967295"/>
          </p:nvPr>
        </p:nvSpPr>
        <p:spPr>
          <a:xfrm>
            <a:off x="1981200" y="1981200"/>
            <a:ext cx="8382000" cy="2871788"/>
          </a:xfrm>
        </p:spPr>
        <p:txBody>
          <a:bodyPr wrap="square" anchor="t" anchorCtr="0"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sz="22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1900" dirty="0">
                <a:solidFill>
                  <a:srgbClr val="008000"/>
                </a:solidFill>
              </a:rPr>
              <a:t>病人     </a:t>
            </a:r>
            <a:r>
              <a:rPr lang="en-US" altLang="zh-CN" sz="1900">
                <a:solidFill>
                  <a:srgbClr val="008000"/>
                </a:solidFill>
              </a:rPr>
              <a:t>                  </a:t>
            </a:r>
            <a:r>
              <a:rPr lang="zh-CN" altLang="en-US" sz="1900" dirty="0">
                <a:solidFill>
                  <a:srgbClr val="008000"/>
                </a:solidFill>
              </a:rPr>
              <a:t>空气、水</a:t>
            </a:r>
            <a:r>
              <a:rPr lang="en-US" altLang="zh-CN" sz="1900">
                <a:solidFill>
                  <a:srgbClr val="008000"/>
                </a:solidFill>
              </a:rPr>
              <a:t>/</a:t>
            </a:r>
            <a:r>
              <a:rPr lang="zh-CN" altLang="en-US" sz="1900" dirty="0">
                <a:solidFill>
                  <a:srgbClr val="008000"/>
                </a:solidFill>
              </a:rPr>
              <a:t>食物、接触、                      人群易感性</a:t>
            </a:r>
            <a:endParaRPr lang="zh-CN" altLang="en-US" sz="19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1900" dirty="0">
                <a:solidFill>
                  <a:srgbClr val="008000"/>
                </a:solidFill>
              </a:rPr>
              <a:t>病原携带者            媒介节肢动物、土壤、                        群体免疫力</a:t>
            </a:r>
            <a:endParaRPr lang="zh-CN" altLang="en-US" sz="19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1900" dirty="0">
                <a:solidFill>
                  <a:srgbClr val="008000"/>
                </a:solidFill>
              </a:rPr>
              <a:t>受感染动物            医源性、围产期、多途径</a:t>
            </a:r>
            <a:endParaRPr lang="zh-CN" altLang="en-US" sz="19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sz="1900" dirty="0"/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0000"/>
                </a:solidFill>
              </a:rPr>
              <a:t>控制传染源</a:t>
            </a:r>
            <a:r>
              <a:rPr lang="zh-CN" altLang="en-US" sz="2400" b="1" dirty="0"/>
              <a:t>      </a:t>
            </a:r>
            <a:r>
              <a:rPr lang="en-US" altLang="zh-CN" sz="2400" b="1"/>
              <a:t>      </a:t>
            </a:r>
            <a:r>
              <a:rPr lang="zh-CN" altLang="en-US" sz="2400" b="1" dirty="0">
                <a:solidFill>
                  <a:srgbClr val="FF0000"/>
                </a:solidFill>
              </a:rPr>
              <a:t>切断传播途径</a:t>
            </a:r>
            <a:r>
              <a:rPr lang="zh-CN" altLang="en-US" sz="2400" b="1" dirty="0"/>
              <a:t>                    </a:t>
            </a:r>
            <a:r>
              <a:rPr lang="zh-CN" altLang="en-US" sz="2400" b="1" dirty="0">
                <a:solidFill>
                  <a:srgbClr val="FF0000"/>
                </a:solidFill>
              </a:rPr>
              <a:t>保护易感人群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48135" name="Line 7"/>
          <p:cNvSpPr/>
          <p:nvPr/>
        </p:nvSpPr>
        <p:spPr>
          <a:xfrm>
            <a:off x="2590800" y="3581400"/>
            <a:ext cx="0" cy="43180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8136" name="Line 8"/>
          <p:cNvSpPr/>
          <p:nvPr/>
        </p:nvSpPr>
        <p:spPr>
          <a:xfrm>
            <a:off x="8991600" y="3352800"/>
            <a:ext cx="0" cy="433388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8137" name="Line 9"/>
          <p:cNvSpPr/>
          <p:nvPr/>
        </p:nvSpPr>
        <p:spPr>
          <a:xfrm>
            <a:off x="5943600" y="3581400"/>
            <a:ext cx="0" cy="431800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48138" name="组合 25609"/>
          <p:cNvGrpSpPr/>
          <p:nvPr/>
        </p:nvGrpSpPr>
        <p:grpSpPr>
          <a:xfrm>
            <a:off x="2286000" y="4552950"/>
            <a:ext cx="7391400" cy="2317750"/>
            <a:chOff x="0" y="0"/>
            <a:chExt cx="4656" cy="1460"/>
          </a:xfrm>
        </p:grpSpPr>
        <p:sp>
          <p:nvSpPr>
            <p:cNvPr id="48139" name="Text Box 11"/>
            <p:cNvSpPr txBox="1"/>
            <p:nvPr/>
          </p:nvSpPr>
          <p:spPr>
            <a:xfrm>
              <a:off x="0" y="358"/>
              <a:ext cx="1750" cy="9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对病人做到</a:t>
              </a:r>
              <a:r>
                <a:rPr lang="zh-CN" alt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“</a:t>
              </a: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五早</a:t>
              </a:r>
              <a:r>
                <a:rPr lang="zh-CN" altLang="en-US" sz="1800" dirty="0">
                  <a:solidFill>
                    <a:schemeClr val="tx1"/>
                  </a:solidFill>
                  <a:latin typeface="Arial" panose="020B0604020202020204" pitchFamily="34" charset="0"/>
                </a:rPr>
                <a:t>”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管好病原携带者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接触者留验、医学观察等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动物传染源管理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r>
                <a:rPr lang="en-US" altLang="zh-CN" sz="1800">
                  <a:solidFill>
                    <a:schemeClr val="tx1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endParaRPr lang="en-US" altLang="zh-CN" sz="1800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48140" name="Line 12"/>
            <p:cNvSpPr/>
            <p:nvPr/>
          </p:nvSpPr>
          <p:spPr>
            <a:xfrm flipV="1">
              <a:off x="435" y="0"/>
              <a:ext cx="0" cy="363"/>
            </a:xfrm>
            <a:prstGeom prst="line">
              <a:avLst/>
            </a:prstGeom>
            <a:ln w="5715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8141" name="Line 13"/>
            <p:cNvSpPr/>
            <p:nvPr/>
          </p:nvSpPr>
          <p:spPr>
            <a:xfrm flipV="1">
              <a:off x="2340" y="0"/>
              <a:ext cx="0" cy="363"/>
            </a:xfrm>
            <a:prstGeom prst="line">
              <a:avLst/>
            </a:prstGeom>
            <a:ln w="5715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8142" name="Line 14"/>
            <p:cNvSpPr/>
            <p:nvPr/>
          </p:nvSpPr>
          <p:spPr>
            <a:xfrm flipV="1">
              <a:off x="4200" y="0"/>
              <a:ext cx="0" cy="363"/>
            </a:xfrm>
            <a:prstGeom prst="line">
              <a:avLst/>
            </a:prstGeom>
            <a:ln w="5715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8143" name="Text Box 15"/>
            <p:cNvSpPr txBox="1"/>
            <p:nvPr/>
          </p:nvSpPr>
          <p:spPr>
            <a:xfrm>
              <a:off x="1724" y="356"/>
              <a:ext cx="1750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环境、物品、空气等消毒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通风、良好的卫生习惯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杀虫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防止院内感染、规范行为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母婴阻断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r>
                <a:rPr lang="en-US" altLang="zh-CN" sz="1800">
                  <a:solidFill>
                    <a:schemeClr val="tx1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endParaRPr lang="en-US" altLang="zh-CN" sz="1800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48144" name="Text Box 16"/>
            <p:cNvSpPr txBox="1"/>
            <p:nvPr/>
          </p:nvSpPr>
          <p:spPr>
            <a:xfrm>
              <a:off x="3914" y="356"/>
              <a:ext cx="742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rgbClr val="FF0000"/>
                  </a:solidFill>
                  <a:latin typeface="Tahoma" panose="020B0604030504040204" pitchFamily="34" charset="0"/>
                </a:rPr>
                <a:t>免疫预防</a:t>
              </a:r>
              <a:endParaRPr lang="zh-CN" altLang="en-US" sz="1800" dirty="0">
                <a:solidFill>
                  <a:srgbClr val="FF0000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sz="1800" dirty="0">
                  <a:solidFill>
                    <a:schemeClr val="tx1"/>
                  </a:solidFill>
                  <a:latin typeface="Tahoma" panose="020B0604030504040204" pitchFamily="34" charset="0"/>
                </a:rPr>
                <a:t>药物预防</a:t>
              </a:r>
              <a:endParaRPr lang="zh-CN" altLang="en-US" sz="1800" dirty="0">
                <a:solidFill>
                  <a:schemeClr val="tx1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zh-CN" altLang="en-US" dirty="0">
                  <a:solidFill>
                    <a:srgbClr val="0033CC"/>
                  </a:solidFill>
                  <a:latin typeface="Tahoma" panose="020B0604030504040204" pitchFamily="34" charset="0"/>
                </a:rPr>
                <a:t>个人防护</a:t>
              </a:r>
              <a:endParaRPr lang="zh-CN" altLang="en-US" dirty="0">
                <a:solidFill>
                  <a:srgbClr val="0033CC"/>
                </a:solidFill>
                <a:latin typeface="Tahoma" panose="020B0604030504040204" pitchFamily="34" charset="0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r>
                <a:rPr lang="en-US" altLang="zh-CN" sz="1800">
                  <a:solidFill>
                    <a:schemeClr val="tx1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zh-CN" sz="1800">
                  <a:solidFill>
                    <a:schemeClr val="tx1"/>
                  </a:solidFill>
                  <a:latin typeface="Arial" panose="020B0604020202020204" pitchFamily="34" charset="0"/>
                </a:rPr>
                <a:t>…</a:t>
              </a:r>
              <a:endParaRPr lang="en-US" altLang="zh-CN" sz="1800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48145" name="Oval 17"/>
          <p:cNvSpPr/>
          <p:nvPr/>
        </p:nvSpPr>
        <p:spPr>
          <a:xfrm>
            <a:off x="7467600" y="4109085"/>
            <a:ext cx="2667000" cy="685800"/>
          </a:xfrm>
          <a:prstGeom prst="ellipse">
            <a:avLst/>
          </a:prstGeom>
          <a:noFill/>
          <a:ln w="3810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zh-CN" altLang="en-US" sz="1800" b="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56" name="圆角矩形标注 48155"/>
          <p:cNvSpPr/>
          <p:nvPr/>
        </p:nvSpPr>
        <p:spPr>
          <a:xfrm>
            <a:off x="2895600" y="1524000"/>
            <a:ext cx="1371600" cy="838200"/>
          </a:xfrm>
          <a:prstGeom prst="wedgeRoundRectCallout">
            <a:avLst>
              <a:gd name="adj1" fmla="val -40278"/>
              <a:gd name="adj2" fmla="val 91856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传染源</a:t>
            </a:r>
            <a:endParaRPr lang="zh-CN" altLang="en-US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57" name="圆角矩形标注 48156"/>
          <p:cNvSpPr/>
          <p:nvPr/>
        </p:nvSpPr>
        <p:spPr>
          <a:xfrm>
            <a:off x="5410200" y="1447800"/>
            <a:ext cx="1447800" cy="838200"/>
          </a:xfrm>
          <a:prstGeom prst="wedgeRoundRectCallout">
            <a:avLst>
              <a:gd name="adj1" fmla="val -32787"/>
              <a:gd name="adj2" fmla="val 90532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传播途径</a:t>
            </a:r>
            <a:endParaRPr lang="zh-CN" altLang="en-US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158" name="圆角矩形标注 48157"/>
          <p:cNvSpPr/>
          <p:nvPr/>
        </p:nvSpPr>
        <p:spPr>
          <a:xfrm>
            <a:off x="8534400" y="1524000"/>
            <a:ext cx="1371600" cy="762000"/>
          </a:xfrm>
          <a:prstGeom prst="wedgeRoundRectCallout">
            <a:avLst>
              <a:gd name="adj1" fmla="val -34722"/>
              <a:gd name="adj2" fmla="val 86042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易感人群</a:t>
            </a:r>
            <a:endParaRPr lang="zh-CN" altLang="en-US" sz="2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_GB2312"/>
                <a:ea typeface="楷体_GB2312"/>
                <a:sym typeface="+mn-ea"/>
              </a:rPr>
              <a:t> 如何保护易感人群？</a:t>
            </a:r>
            <a:r>
              <a:rPr lang="zh-CN" altLang="en-US" dirty="0">
                <a:solidFill>
                  <a:srgbClr val="FF0066"/>
                </a:solidFill>
                <a:latin typeface="楷体_GB2312"/>
                <a:ea typeface="楷体_GB2312"/>
                <a:sym typeface="+mn-ea"/>
              </a:rPr>
              <a:t> </a:t>
            </a:r>
            <a:endParaRPr lang="zh-CN" altLang="en-US" dirty="0">
              <a:solidFill>
                <a:srgbClr val="FF0066"/>
              </a:solidFill>
              <a:latin typeface="楷体_GB2312"/>
              <a:ea typeface="楷体_GB2312"/>
            </a:endParaRPr>
          </a:p>
          <a:p>
            <a:pPr>
              <a:lnSpc>
                <a:spcPct val="90000"/>
              </a:lnSpc>
              <a:buNone/>
            </a:pPr>
            <a:br>
              <a:rPr lang="zh-CN" altLang="en-US" dirty="0">
                <a:solidFill>
                  <a:srgbClr val="FF0066"/>
                </a:solidFill>
                <a:latin typeface="楷体_GB2312"/>
                <a:ea typeface="楷体_GB2312"/>
                <a:sym typeface="+mn-ea"/>
              </a:rPr>
            </a:br>
            <a:r>
              <a:rPr lang="zh-CN" altLang="en-US" dirty="0">
                <a:solidFill>
                  <a:srgbClr val="FF0066"/>
                </a:solidFill>
                <a:latin typeface="楷体_GB2312"/>
                <a:ea typeface="楷体_GB2312"/>
                <a:sym typeface="+mn-ea"/>
              </a:rPr>
              <a:t>    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提高人群抵抗力，有重点有计划的预防接种，提高人群特异性免疫力。 </a:t>
            </a:r>
            <a:br>
              <a:rPr lang="zh-CN" altLang="en-US" dirty="0">
                <a:latin typeface="楷体_GB2312"/>
                <a:ea typeface="楷体_GB2312"/>
                <a:sym typeface="+mn-ea"/>
              </a:rPr>
            </a:br>
            <a:r>
              <a:rPr lang="zh-CN" altLang="en-US" dirty="0">
                <a:latin typeface="楷体_GB2312"/>
                <a:ea typeface="楷体_GB2312"/>
                <a:sym typeface="+mn-ea"/>
              </a:rPr>
              <a:t>    </a:t>
            </a:r>
            <a:r>
              <a:rPr lang="zh-CN" altLang="en-US" b="1" dirty="0">
                <a:solidFill>
                  <a:schemeClr val="tx2"/>
                </a:solidFill>
                <a:latin typeface="楷体_GB2312"/>
                <a:ea typeface="楷体_GB2312"/>
                <a:sym typeface="+mn-ea"/>
              </a:rPr>
              <a:t>人工自动免疫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是有计划的对易感者进行疫苗、菌苗、类毒素的接种，接种后疫力在</a:t>
            </a:r>
            <a:r>
              <a:rPr lang="en-US" altLang="zh-CN">
                <a:latin typeface="楷体_GB2312"/>
                <a:ea typeface="楷体_GB2312"/>
                <a:sym typeface="+mn-ea"/>
              </a:rPr>
              <a:t>1--4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周内出现，持续数月至数年。 </a:t>
            </a:r>
            <a:br>
              <a:rPr lang="zh-CN" altLang="en-US" dirty="0">
                <a:latin typeface="楷体_GB2312"/>
                <a:ea typeface="楷体_GB2312"/>
                <a:sym typeface="+mn-ea"/>
              </a:rPr>
            </a:br>
            <a:r>
              <a:rPr lang="zh-CN" altLang="en-US" dirty="0">
                <a:latin typeface="楷体_GB2312"/>
                <a:ea typeface="楷体_GB2312"/>
                <a:sym typeface="+mn-ea"/>
              </a:rPr>
              <a:t>    </a:t>
            </a:r>
            <a:r>
              <a:rPr lang="zh-CN" altLang="en-US" b="1" dirty="0">
                <a:latin typeface="楷体_GB2312"/>
                <a:ea typeface="楷体_GB2312"/>
                <a:sym typeface="+mn-ea"/>
              </a:rPr>
              <a:t>人工被动免疫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是紧急需要时，注射抗毒血清、丙种球蛋白、胎盘球蛋白、高效免疫球蛋白。注射后免疫力迅速出现，维持</a:t>
            </a:r>
            <a:r>
              <a:rPr lang="en-US" altLang="zh-CN">
                <a:latin typeface="楷体_GB2312"/>
                <a:ea typeface="楷体_GB2312"/>
                <a:sym typeface="+mn-ea"/>
              </a:rPr>
              <a:t>1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～</a:t>
            </a:r>
            <a:r>
              <a:rPr lang="en-US" altLang="zh-CN">
                <a:latin typeface="楷体_GB2312"/>
                <a:ea typeface="楷体_GB2312"/>
                <a:sym typeface="+mn-ea"/>
              </a:rPr>
              <a:t>2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月即失去作用。</a:t>
            </a:r>
            <a:endParaRPr lang="zh-CN" altLang="en-US" dirty="0">
              <a:latin typeface="楷体_GB2312"/>
              <a:ea typeface="楷体_GB231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dirty="0">
                <a:latin typeface="楷体_GB2312"/>
                <a:ea typeface="楷体_GB2312"/>
                <a:sym typeface="+mn-ea"/>
              </a:rPr>
              <a:t>      </a:t>
            </a:r>
            <a:r>
              <a:rPr lang="zh-CN" altLang="en-US" b="1" dirty="0">
                <a:latin typeface="楷体_GB2312"/>
                <a:ea typeface="楷体_GB2312"/>
                <a:sym typeface="+mn-ea"/>
              </a:rPr>
              <a:t>个人防护</a:t>
            </a:r>
            <a:r>
              <a:rPr lang="en-US" altLang="zh-CN" b="1">
                <a:latin typeface="楷体_GB2312"/>
                <a:ea typeface="楷体_GB2312"/>
                <a:sym typeface="+mn-ea"/>
              </a:rPr>
              <a:t>……</a:t>
            </a:r>
            <a:endParaRPr lang="en-US" altLang="zh-CN" b="1">
              <a:latin typeface="楷体_GB2312"/>
              <a:ea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文本框 44"/>
          <p:cNvSpPr txBox="1"/>
          <p:nvPr/>
        </p:nvSpPr>
        <p:spPr>
          <a:xfrm>
            <a:off x="4106690" y="1939205"/>
            <a:ext cx="289687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PART 02</a:t>
            </a:r>
            <a:endParaRPr lang="en-US" altLang="zh-CN" sz="5400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3649206" y="3394617"/>
            <a:ext cx="374332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肺结核防治知识</a:t>
            </a:r>
            <a:endParaRPr lang="zh-CN" altLang="en-US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肺结核的定义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     是由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结核杆菌</a:t>
            </a:r>
            <a:r>
              <a:rPr lang="zh-CN" altLang="en-US">
                <a:sym typeface="+mn-ea"/>
              </a:rPr>
              <a:t>所引起的疾病，它可以进入人体各个器官，其中以肺部占了</a:t>
            </a:r>
            <a:r>
              <a:rPr lang="en-US" altLang="zh-CN">
                <a:sym typeface="+mn-ea"/>
              </a:rPr>
              <a:t>90﹪</a:t>
            </a:r>
            <a:r>
              <a:rPr lang="zh-CN" altLang="en-US">
                <a:sym typeface="+mn-ea"/>
              </a:rPr>
              <a:t>，故又叫肺结核。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2094" name="图片 209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402648" y="2748915"/>
            <a:ext cx="5905500" cy="2447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肺结核的传播途径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8285"/>
            <a:ext cx="4699000" cy="4413250"/>
          </a:xfrm>
        </p:spPr>
        <p:txBody>
          <a:bodyPr/>
          <a:p>
            <a:pPr>
              <a:lnSpc>
                <a:spcPct val="160000"/>
              </a:lnSpc>
              <a:buClr>
                <a:schemeClr val="accent1"/>
              </a:buClr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直接传染</a:t>
            </a:r>
            <a:r>
              <a:rPr lang="zh-CN" altLang="en-US">
                <a:sym typeface="+mn-ea"/>
              </a:rPr>
              <a:t>：直接吸入开放性肺结核病人的喷出的飞沫。</a:t>
            </a:r>
            <a:endParaRPr lang="zh-CN" altLang="en-US"/>
          </a:p>
          <a:p>
            <a:pPr>
              <a:lnSpc>
                <a:spcPct val="160000"/>
              </a:lnSpc>
              <a:buClr>
                <a:schemeClr val="accent1"/>
              </a:buClr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间接传染</a:t>
            </a:r>
            <a:r>
              <a:rPr lang="zh-CN" altLang="en-US">
                <a:sym typeface="+mn-ea"/>
              </a:rPr>
              <a:t>：吸入漂浮于空气中含有结核菌飞沫，常发生空气不流通的室内。</a:t>
            </a:r>
            <a:endParaRPr lang="zh-CN" altLang="en-US"/>
          </a:p>
          <a:p>
            <a:pPr>
              <a:lnSpc>
                <a:spcPct val="160000"/>
              </a:lnSpc>
            </a:pPr>
            <a:endParaRPr lang="zh-CN" altLang="en-US"/>
          </a:p>
        </p:txBody>
      </p:sp>
      <p:pic>
        <p:nvPicPr>
          <p:cNvPr id="2103" name="图片 210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631305" y="1518920"/>
            <a:ext cx="4570730" cy="35604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肺结核发病人群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zh-CN" altLang="en-US">
                <a:sym typeface="+mn-ea"/>
              </a:rPr>
              <a:t>目前，全球有</a:t>
            </a:r>
            <a:r>
              <a:rPr lang="en-US" altLang="zh-CN">
                <a:sym typeface="+mn-ea"/>
              </a:rPr>
              <a:t>20</a:t>
            </a:r>
            <a:r>
              <a:rPr lang="zh-CN" altLang="en-US">
                <a:sym typeface="+mn-ea"/>
              </a:rPr>
              <a:t>亿人感染了结核菌</a:t>
            </a:r>
            <a:r>
              <a:rPr lang="en-US" altLang="zh-CN">
                <a:sym typeface="+mn-ea"/>
              </a:rPr>
              <a:t>2000</a:t>
            </a:r>
            <a:r>
              <a:rPr lang="zh-CN" altLang="en-US">
                <a:sym typeface="+mn-ea"/>
              </a:rPr>
              <a:t>万结核病人，每年</a:t>
            </a:r>
            <a:r>
              <a:rPr lang="en-US" altLang="zh-CN">
                <a:sym typeface="+mn-ea"/>
              </a:rPr>
              <a:t>300</a:t>
            </a:r>
            <a:r>
              <a:rPr lang="zh-CN" altLang="en-US">
                <a:sym typeface="+mn-ea"/>
              </a:rPr>
              <a:t>万人死于结核病</a:t>
            </a:r>
            <a:r>
              <a:rPr lang="en-US" altLang="zh-CN">
                <a:sym typeface="+mn-ea"/>
              </a:rPr>
              <a:t>(</a:t>
            </a:r>
            <a:r>
              <a:rPr lang="zh-CN" altLang="en-US">
                <a:sym typeface="+mn-ea"/>
              </a:rPr>
              <a:t>每天</a:t>
            </a:r>
            <a:r>
              <a:rPr lang="en-US" altLang="zh-CN">
                <a:sym typeface="+mn-ea"/>
              </a:rPr>
              <a:t>8000</a:t>
            </a:r>
            <a:r>
              <a:rPr lang="zh-CN" altLang="en-US">
                <a:sym typeface="+mn-ea"/>
              </a:rPr>
              <a:t>人</a:t>
            </a:r>
            <a:r>
              <a:rPr lang="en-US" altLang="zh-CN">
                <a:sym typeface="+mn-ea"/>
              </a:rPr>
              <a:t>)</a:t>
            </a:r>
            <a:r>
              <a:rPr lang="zh-CN" altLang="en-US">
                <a:sym typeface="+mn-ea"/>
              </a:rPr>
              <a:t>。我县每年有</a:t>
            </a:r>
            <a:r>
              <a:rPr lang="en-US" altLang="zh-CN">
                <a:sym typeface="+mn-ea"/>
              </a:rPr>
              <a:t>300-400</a:t>
            </a:r>
            <a:r>
              <a:rPr lang="zh-CN" altLang="en-US">
                <a:sym typeface="+mn-ea"/>
              </a:rPr>
              <a:t>人感染肺结核</a:t>
            </a:r>
            <a:endParaRPr lang="zh-CN" altLang="en-US"/>
          </a:p>
          <a:p>
            <a:pPr>
              <a:lnSpc>
                <a:spcPct val="120000"/>
              </a:lnSpc>
              <a:buClr>
                <a:schemeClr val="accent1"/>
              </a:buClr>
              <a:buNone/>
            </a:pPr>
            <a:r>
              <a:rPr lang="zh-CN" altLang="en-US" b="1">
                <a:sym typeface="+mn-ea"/>
              </a:rPr>
              <a:t>主要有</a:t>
            </a:r>
            <a:r>
              <a:rPr lang="zh-CN" altLang="en-US">
                <a:sym typeface="+mn-ea"/>
              </a:rPr>
              <a:t>： </a:t>
            </a:r>
            <a:endParaRPr lang="zh-CN" altLang="en-US"/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zh-CN" altLang="en-US">
                <a:sym typeface="+mn-ea"/>
              </a:rPr>
              <a:t>⒈排菌病人密切接触者 </a:t>
            </a:r>
            <a:endParaRPr lang="zh-CN" altLang="en-US"/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zh-CN" altLang="en-US">
                <a:sym typeface="+mn-ea"/>
              </a:rPr>
              <a:t>⒉糖尿病、尘肺、肾功不全及免疫系统疾病者</a:t>
            </a:r>
            <a:endParaRPr lang="zh-CN" altLang="en-US"/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zh-CN" altLang="en-US">
                <a:sym typeface="+mn-ea"/>
              </a:rPr>
              <a:t>⒊流动贫困及高龄人群 </a:t>
            </a:r>
            <a:endParaRPr lang="zh-CN" altLang="en-US"/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zh-CN" altLang="en-US">
                <a:sym typeface="+mn-ea"/>
              </a:rPr>
              <a:t>⒋既往患肺结核未彻底治愈 </a:t>
            </a:r>
            <a:endParaRPr lang="zh-CN" altLang="en-US"/>
          </a:p>
          <a:p>
            <a:pPr>
              <a:lnSpc>
                <a:spcPct val="120000"/>
              </a:lnSpc>
            </a:pP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肺结核的症状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Clr>
                <a:schemeClr val="accent1"/>
              </a:buClr>
            </a:pPr>
            <a:r>
              <a:rPr lang="zh-CN" altLang="en-US">
                <a:sym typeface="+mn-ea"/>
              </a:rPr>
              <a:t>㈠全身症状</a:t>
            </a:r>
            <a:r>
              <a:rPr lang="en-US" altLang="zh-CN">
                <a:sym typeface="+mn-ea"/>
              </a:rPr>
              <a:t>:</a:t>
            </a:r>
            <a:r>
              <a:rPr lang="zh-CN" altLang="en-US">
                <a:sym typeface="+mn-ea"/>
              </a:rPr>
              <a:t>易疲倦、厌食、午后近傍晚微烧，体重减轻</a:t>
            </a:r>
            <a:r>
              <a:rPr lang="en-US" altLang="zh-CN">
                <a:sym typeface="+mn-ea"/>
              </a:rPr>
              <a:t>,</a:t>
            </a:r>
            <a:r>
              <a:rPr lang="zh-CN" altLang="en-US">
                <a:sym typeface="+mn-ea"/>
              </a:rPr>
              <a:t>夜间出汗</a:t>
            </a:r>
            <a:r>
              <a:rPr lang="en-US" altLang="zh-CN">
                <a:sym typeface="+mn-ea"/>
              </a:rPr>
              <a:t>.</a:t>
            </a:r>
            <a:endParaRPr lang="en-US" altLang="zh-CN"/>
          </a:p>
          <a:p>
            <a:pPr>
              <a:buClr>
                <a:schemeClr val="accent1"/>
              </a:buClr>
            </a:pPr>
            <a:r>
              <a:rPr lang="zh-CN" altLang="en-US">
                <a:sym typeface="+mn-ea"/>
              </a:rPr>
              <a:t>㈡肺部症状                                                      </a:t>
            </a:r>
            <a:endParaRPr lang="zh-CN" altLang="en-US">
              <a:sym typeface="+mn-ea"/>
            </a:endParaRPr>
          </a:p>
          <a:p>
            <a:pPr>
              <a:buClr>
                <a:schemeClr val="accent1"/>
              </a:buClr>
            </a:pPr>
            <a:r>
              <a:rPr lang="en-US" altLang="zh-CN">
                <a:sym typeface="+mn-ea"/>
              </a:rPr>
              <a:t>1.</a:t>
            </a:r>
            <a:r>
              <a:rPr lang="zh-CN" altLang="en-US">
                <a:sym typeface="+mn-ea"/>
              </a:rPr>
              <a:t>咳嗽：是最常见的症状 </a:t>
            </a:r>
            <a:r>
              <a:rPr lang="en-US" altLang="zh-CN">
                <a:sym typeface="+mn-ea"/>
              </a:rPr>
              <a:t>.                               </a:t>
            </a:r>
            <a:endParaRPr lang="en-US" altLang="zh-CN">
              <a:sym typeface="+mn-ea"/>
            </a:endParaRPr>
          </a:p>
          <a:p>
            <a:pPr>
              <a:buClr>
                <a:schemeClr val="accent1"/>
              </a:buClr>
            </a:pPr>
            <a:r>
              <a:rPr lang="en-US" altLang="zh-CN">
                <a:sym typeface="+mn-ea"/>
              </a:rPr>
              <a:t>2.</a:t>
            </a:r>
            <a:r>
              <a:rPr lang="zh-CN" altLang="en-US">
                <a:sym typeface="+mn-ea"/>
              </a:rPr>
              <a:t>胸痛：属钝痛或胸口紧闷的感觉</a:t>
            </a:r>
            <a:r>
              <a:rPr lang="en-US" altLang="zh-CN">
                <a:sym typeface="+mn-ea"/>
              </a:rPr>
              <a:t>.                 </a:t>
            </a:r>
            <a:endParaRPr lang="en-US" altLang="zh-CN">
              <a:sym typeface="+mn-ea"/>
            </a:endParaRPr>
          </a:p>
          <a:p>
            <a:pPr>
              <a:buClr>
                <a:schemeClr val="accent1"/>
              </a:buClr>
            </a:pPr>
            <a:r>
              <a:rPr lang="en-US" altLang="zh-CN">
                <a:sym typeface="+mn-ea"/>
              </a:rPr>
              <a:t>3.</a:t>
            </a:r>
            <a:r>
              <a:rPr lang="zh-CN" altLang="en-US">
                <a:sym typeface="+mn-ea"/>
              </a:rPr>
              <a:t>痰：会变得粘液样或粘液样脓性的痰</a:t>
            </a:r>
            <a:r>
              <a:rPr lang="en-US" altLang="zh-CN">
                <a:sym typeface="+mn-ea"/>
              </a:rPr>
              <a:t>.         </a:t>
            </a:r>
            <a:endParaRPr lang="en-US" altLang="zh-CN">
              <a:sym typeface="+mn-ea"/>
            </a:endParaRPr>
          </a:p>
          <a:p>
            <a:pPr>
              <a:buClr>
                <a:schemeClr val="accent1"/>
              </a:buClr>
            </a:pPr>
            <a:r>
              <a:rPr lang="en-US" altLang="zh-CN">
                <a:sym typeface="+mn-ea"/>
              </a:rPr>
              <a:t> 4.</a:t>
            </a:r>
            <a:r>
              <a:rPr lang="zh-CN" altLang="en-US">
                <a:sym typeface="+mn-ea"/>
              </a:rPr>
              <a:t>严重时会有咳血的现象</a:t>
            </a:r>
            <a:r>
              <a:rPr lang="en-US" altLang="zh-CN">
                <a:sym typeface="+mn-ea"/>
              </a:rPr>
              <a:t>.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肺结核的治疗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8285"/>
            <a:ext cx="5767070" cy="4351655"/>
          </a:xfrm>
        </p:spPr>
        <p:txBody>
          <a:bodyPr/>
          <a:p>
            <a:pPr marL="0" indent="0">
              <a:lnSpc>
                <a:spcPct val="130000"/>
              </a:lnSpc>
              <a:buNone/>
            </a:pPr>
            <a:r>
              <a:rPr lang="zh-CN" altLang="en-US" b="1">
                <a:sym typeface="+mn-ea"/>
              </a:rPr>
              <a:t>一个合理正规的化疗方案必然有二种或二种以上的杀菌药，合理的剂量、科学的用药方法，足够的疗程，还要规律、早期用药，才能治愈结核病。缺少哪一个环节都能导致治疗失败。</a:t>
            </a:r>
            <a:endParaRPr lang="zh-CN" altLang="en-US" b="1"/>
          </a:p>
          <a:p>
            <a:pPr>
              <a:lnSpc>
                <a:spcPct val="130000"/>
              </a:lnSpc>
            </a:pPr>
            <a:endParaRPr lang="zh-CN" altLang="en-US"/>
          </a:p>
        </p:txBody>
      </p:sp>
      <p:pic>
        <p:nvPicPr>
          <p:cNvPr id="2144" name="图片 214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80580" y="785495"/>
            <a:ext cx="4743450" cy="55165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结核病吃什么好？</a:t>
            </a:r>
            <a:endParaRPr lang="zh-CN" altLang="en-US"/>
          </a:p>
        </p:txBody>
      </p:sp>
      <p:sp>
        <p:nvSpPr>
          <p:cNvPr id="2158" name="流程图: 顺序访问存储器 2157"/>
          <p:cNvSpPr/>
          <p:nvPr>
            <p:custDataLst>
              <p:tags r:id="rId1"/>
            </p:custDataLst>
          </p:nvPr>
        </p:nvSpPr>
        <p:spPr>
          <a:xfrm>
            <a:off x="611188" y="2205038"/>
            <a:ext cx="1008062" cy="792162"/>
          </a:xfrm>
          <a:prstGeom prst="flowChartMagneticTape">
            <a:avLst/>
          </a:prstGeom>
          <a:solidFill>
            <a:srgbClr val="CC99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3200"/>
              <a:t>宜</a:t>
            </a:r>
            <a:endParaRPr lang="zh-CN" altLang="en-US" sz="3200"/>
          </a:p>
        </p:txBody>
      </p:sp>
      <p:sp>
        <p:nvSpPr>
          <p:cNvPr id="2159" name="矩形 2158"/>
          <p:cNvSpPr/>
          <p:nvPr>
            <p:custDataLst>
              <p:tags r:id="rId2"/>
            </p:custDataLst>
          </p:nvPr>
        </p:nvSpPr>
        <p:spPr>
          <a:xfrm>
            <a:off x="1677035" y="2205355"/>
            <a:ext cx="3455988" cy="1460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>
            <a:spAutoFit/>
          </a:bodyPr>
          <a:p>
            <a:pPr algn="ctr"/>
            <a:r>
              <a:rPr lang="en-US" altLang="zh-CN" sz="2400" b="1"/>
              <a:t>1</a:t>
            </a:r>
            <a:r>
              <a:rPr lang="zh-CN" altLang="en-US" sz="2400" b="1"/>
              <a:t>、多吃高蛋白食品</a:t>
            </a:r>
            <a:br>
              <a:rPr lang="zh-CN" altLang="en-US" sz="2400" b="1"/>
            </a:br>
            <a:r>
              <a:rPr lang="zh-CN" altLang="en-US" sz="2400" b="1"/>
              <a:t>    </a:t>
            </a:r>
            <a:r>
              <a:rPr lang="en-US" altLang="zh-CN" sz="2400" b="1"/>
              <a:t>2</a:t>
            </a:r>
            <a:r>
              <a:rPr lang="zh-CN" altLang="en-US" sz="2400" b="1"/>
              <a:t>、多吃高维生素食品</a:t>
            </a:r>
            <a:br>
              <a:rPr lang="zh-CN" altLang="en-US" sz="2400" b="1"/>
            </a:br>
            <a:r>
              <a:rPr lang="zh-CN" altLang="en-US" sz="2400" b="1"/>
              <a:t>    </a:t>
            </a:r>
            <a:r>
              <a:rPr lang="en-US" altLang="zh-CN" sz="2400" b="1"/>
              <a:t>3</a:t>
            </a:r>
            <a:r>
              <a:rPr lang="zh-CN" altLang="en-US" sz="2400" b="1"/>
              <a:t>、多吃新鲜蔬菜水果</a:t>
            </a:r>
            <a:endParaRPr lang="zh-CN" altLang="en-US" sz="2400" b="1"/>
          </a:p>
          <a:p>
            <a:pPr algn="ctr" eaLnBrk="0" hangingPunct="0"/>
            <a:endParaRPr lang="zh-CN" altLang="en-US" sz="2400"/>
          </a:p>
        </p:txBody>
      </p:sp>
      <p:sp>
        <p:nvSpPr>
          <p:cNvPr id="2160" name="流程图: 顺序访问存储器 2159"/>
          <p:cNvSpPr/>
          <p:nvPr>
            <p:custDataLst>
              <p:tags r:id="rId3"/>
            </p:custDataLst>
          </p:nvPr>
        </p:nvSpPr>
        <p:spPr>
          <a:xfrm>
            <a:off x="6096000" y="3527108"/>
            <a:ext cx="1081088" cy="863600"/>
          </a:xfrm>
          <a:prstGeom prst="flowChartMagneticTape">
            <a:avLst/>
          </a:prstGeom>
          <a:solidFill>
            <a:srgbClr val="CC99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3200"/>
              <a:t>忌</a:t>
            </a:r>
            <a:endParaRPr lang="zh-CN" altLang="en-US" sz="3200"/>
          </a:p>
        </p:txBody>
      </p:sp>
      <p:sp>
        <p:nvSpPr>
          <p:cNvPr id="2161" name="矩形 2160"/>
          <p:cNvSpPr/>
          <p:nvPr>
            <p:custDataLst>
              <p:tags r:id="rId4"/>
            </p:custDataLst>
          </p:nvPr>
        </p:nvSpPr>
        <p:spPr>
          <a:xfrm>
            <a:off x="7470775" y="3429000"/>
            <a:ext cx="3455988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/>
              <a:t>1</a:t>
            </a:r>
            <a:r>
              <a:rPr lang="zh-CN" altLang="en-US" sz="2400" b="1"/>
              <a:t>、忌食油炸、油腻食品</a:t>
            </a:r>
            <a:br>
              <a:rPr lang="zh-CN" altLang="en-US" sz="2400" b="1"/>
            </a:br>
            <a:r>
              <a:rPr lang="en-US" altLang="zh-CN" sz="2400" b="1"/>
              <a:t>2</a:t>
            </a:r>
            <a:r>
              <a:rPr lang="zh-CN" altLang="en-US" sz="2400" b="1"/>
              <a:t>、忌食辛辣、生痰上火      食物</a:t>
            </a:r>
            <a:br>
              <a:rPr lang="zh-CN" altLang="en-US" sz="2400" b="1"/>
            </a:br>
            <a:r>
              <a:rPr lang="en-US" altLang="zh-CN" sz="2400" b="1"/>
              <a:t>3</a:t>
            </a:r>
            <a:r>
              <a:rPr lang="zh-CN" altLang="en-US" sz="2400" b="1"/>
              <a:t>、禁抽烟、酗酒</a:t>
            </a:r>
            <a:r>
              <a:rPr lang="zh-CN" altLang="en-US" sz="2400"/>
              <a:t> 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base">
                                        <p:cTn id="7" dur="5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base">
                                        <p:cTn id="12"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2" nodeType="clickEffect"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base">
                                        <p:cTn id="17" dur="5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3" nodeType="withEffect">
                                  <p:childTnLst>
                                    <p:set>
                                      <p:cBhvr additive="base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base">
                                        <p:cTn id="20" dur="500"/>
                                        <p:tgtEl>
                                          <p:spTgt spid="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8" grpId="0" bldLvl="0" animBg="1"/>
      <p:bldP spid="2159" grpId="1" animBg="1"/>
      <p:bldP spid="2160" grpId="2" bldLvl="0" animBg="1"/>
      <p:bldP spid="2161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2"/>
          <p:cNvSpPr txBox="1">
            <a:spLocks noChangeArrowheads="1"/>
          </p:cNvSpPr>
          <p:nvPr/>
        </p:nvSpPr>
        <p:spPr bwMode="auto">
          <a:xfrm>
            <a:off x="6158230" y="3289935"/>
            <a:ext cx="31762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/>
            <a:r>
              <a:rPr lang="zh-CN" altLang="en-US" sz="32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肺结核防治知识</a:t>
            </a:r>
            <a:endParaRPr lang="zh-CN" altLang="en-US" sz="32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  <p:sp>
        <p:nvSpPr>
          <p:cNvPr id="36" name="TextBox 32"/>
          <p:cNvSpPr txBox="1">
            <a:spLocks noChangeArrowheads="1"/>
          </p:cNvSpPr>
          <p:nvPr/>
        </p:nvSpPr>
        <p:spPr bwMode="auto">
          <a:xfrm>
            <a:off x="4963190" y="3170298"/>
            <a:ext cx="1104343" cy="783177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28EF3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buClrTx/>
              <a:buSzTx/>
              <a:buFontTx/>
            </a:pPr>
            <a:r>
              <a:rPr lang="en-US" altLang="zh-CN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02</a:t>
            </a:r>
            <a:endParaRPr lang="en-US" altLang="zh-CN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1017" name="TextBox 32"/>
          <p:cNvSpPr txBox="1">
            <a:spLocks noChangeArrowheads="1"/>
          </p:cNvSpPr>
          <p:nvPr/>
        </p:nvSpPr>
        <p:spPr bwMode="auto">
          <a:xfrm>
            <a:off x="6323111" y="4621278"/>
            <a:ext cx="1256944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致谢</a:t>
            </a:r>
            <a:endParaRPr lang="zh-CN" altLang="en-US" sz="32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4963190" y="4521472"/>
            <a:ext cx="1104343" cy="783177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28EF3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buClrTx/>
              <a:buSzTx/>
              <a:buFontTx/>
            </a:pPr>
            <a:r>
              <a:rPr lang="en-US" altLang="zh-CN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03</a:t>
            </a:r>
            <a:endParaRPr lang="en-US" altLang="zh-CN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3" name="TextBox 32"/>
          <p:cNvSpPr txBox="1">
            <a:spLocks noChangeArrowheads="1"/>
          </p:cNvSpPr>
          <p:nvPr/>
        </p:nvSpPr>
        <p:spPr bwMode="auto">
          <a:xfrm>
            <a:off x="5044802" y="1821094"/>
            <a:ext cx="941119" cy="7824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/>
            <a:r>
              <a:rPr lang="en-US" altLang="zh-CN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01</a:t>
            </a:r>
            <a:endParaRPr lang="en-US" altLang="zh-CN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013710" y="1693545"/>
            <a:ext cx="18592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目录</a:t>
            </a:r>
            <a:endParaRPr lang="zh-CN" altLang="en-US" sz="6600" dirty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2" name="TextBox 3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158230" y="1958340"/>
            <a:ext cx="32524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/>
            <a:r>
              <a:rPr lang="zh-CN" altLang="en-US" sz="32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传染病防治知识</a:t>
            </a:r>
            <a:endParaRPr lang="zh-CN" altLang="en-US" sz="32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肺结核的预防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  <a:buClr>
                <a:schemeClr val="accent1"/>
              </a:buClr>
            </a:pP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、养成不随地吐痰的良好卫生习惯。对结核病患者的痰要焚烧或药物消毒。 </a:t>
            </a:r>
            <a:endParaRPr lang="zh-CN" altLang="en-US"/>
          </a:p>
          <a:p>
            <a:pPr>
              <a:lnSpc>
                <a:spcPct val="110000"/>
              </a:lnSpc>
              <a:buClr>
                <a:schemeClr val="accent1"/>
              </a:buClr>
            </a:pP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、要定时进行体格检查，做到早发现、早隔离、早治疗。除此之外，还要按时给婴幼儿接种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卡介苗</a:t>
            </a:r>
            <a:r>
              <a:rPr lang="zh-CN" altLang="en-US">
                <a:sym typeface="+mn-ea"/>
              </a:rPr>
              <a:t>，以使肌体产生免疫力，减少结核病的发生。 </a:t>
            </a:r>
            <a:endParaRPr lang="zh-CN" altLang="en-US"/>
          </a:p>
          <a:p>
            <a:pPr>
              <a:lnSpc>
                <a:spcPct val="110000"/>
              </a:lnSpc>
              <a:buClr>
                <a:schemeClr val="accent1"/>
              </a:buClr>
            </a:pP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、发现有低热、盗汗、干咳嗽、痰中带血、乏力、饮食减少等症状要及时到医院检查。确诊结核病以后，要立即进行治疗，同时还要注意增加营养，以增强体质。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4"/>
          <p:cNvSpPr txBox="1"/>
          <p:nvPr/>
        </p:nvSpPr>
        <p:spPr>
          <a:xfrm>
            <a:off x="3239146" y="2157684"/>
            <a:ext cx="5998658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感谢聆听</a:t>
            </a:r>
            <a:endParaRPr lang="zh-CN" altLang="en-US" sz="5400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3280089" y="3258435"/>
            <a:ext cx="5918173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请批评指正</a:t>
            </a:r>
            <a:endParaRPr lang="en-US" altLang="zh-CN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  <a:p>
            <a:pPr algn="ctr"/>
            <a:r>
              <a:rPr lang="en-US" altLang="zh-CN" sz="40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THANK U</a:t>
            </a:r>
            <a:endParaRPr lang="en-US" altLang="zh-CN" sz="40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" name="文本框 44"/>
          <p:cNvSpPr txBox="1"/>
          <p:nvPr/>
        </p:nvSpPr>
        <p:spPr>
          <a:xfrm>
            <a:off x="3956195" y="1939205"/>
            <a:ext cx="319786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6000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</a:rPr>
              <a:t>PART 01</a:t>
            </a:r>
            <a:endParaRPr lang="en-US" altLang="zh-CN" sz="6000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3630930" y="3316605"/>
            <a:ext cx="4098925" cy="77724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pPr algn="ctr" eaLnBrk="1" fontAlgn="base" hangingPunct="1"/>
            <a:r>
              <a:rPr lang="zh-CN" altLang="en-US" sz="4400" b="1" dirty="0" smtClean="0">
                <a:solidFill>
                  <a:srgbClr val="6A85C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传染病防治知识</a:t>
            </a:r>
            <a:endParaRPr lang="zh-CN" altLang="en-US" sz="4400" b="1" dirty="0" smtClean="0">
              <a:solidFill>
                <a:srgbClr val="6A85C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solidFill>
                  <a:srgbClr val="0033CC"/>
                </a:solidFill>
                <a:latin typeface="楷体_GB2312"/>
                <a:ea typeface="楷体_GB2312"/>
                <a:sym typeface="+mn-ea"/>
              </a:rPr>
              <a:t>（一）、什么是传染病？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210000"/>
              </a:lnSpc>
              <a:buNone/>
            </a:pPr>
            <a:r>
              <a:rPr lang="zh-CN" altLang="en-US" dirty="0">
                <a:latin typeface="楷体_GB2312"/>
                <a:ea typeface="楷体_GB2312"/>
                <a:sym typeface="+mn-ea"/>
              </a:rPr>
              <a:t>       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由病原微生物</a:t>
            </a:r>
            <a:r>
              <a:rPr lang="en-US" altLang="zh-CN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病毒、立克次体、细菌、螺旋体等</a:t>
            </a:r>
            <a:r>
              <a:rPr lang="en-US" altLang="zh-CN">
                <a:latin typeface="宋体" panose="02010600030101010101" pitchFamily="2" charset="-122"/>
                <a:sym typeface="+mn-ea"/>
              </a:rPr>
              <a:t>)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感染人体后产生的疾病成为感染性疾病，其中人传给人或动物传给人以及相继传播的感染性疾病称为传染病。</a:t>
            </a:r>
            <a:endParaRPr lang="zh-CN" altLang="en-US" dirty="0">
              <a:latin typeface="宋体" panose="02010600030101010101" pitchFamily="2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甲类(2种)：鼠疫、霍乱</a:t>
            </a:r>
            <a:r>
              <a:rPr lang="zh-CN" altLang="en-US" dirty="0">
                <a:solidFill>
                  <a:srgbClr val="0000FF"/>
                </a:solidFill>
                <a:sym typeface="+mn-ea"/>
              </a:rPr>
              <a:t>。</a:t>
            </a:r>
            <a:br>
              <a:rPr lang="zh-CN" altLang="en-US" dirty="0">
                <a:solidFill>
                  <a:srgbClr val="0000FF"/>
                </a:solidFill>
                <a:sym typeface="+mn-ea"/>
              </a:rPr>
            </a:br>
            <a:endParaRPr lang="zh-CN" altLang="en-US" dirty="0">
              <a:solidFill>
                <a:srgbClr val="0000FF"/>
              </a:solidFill>
              <a:latin typeface="楷体_GB2312"/>
              <a:ea typeface="楷体_GB231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乙类</a:t>
            </a:r>
            <a:r>
              <a:rPr lang="en-US" altLang="zh-CN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(28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种</a:t>
            </a:r>
            <a:r>
              <a:rPr lang="en-US" altLang="zh-CN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):</a:t>
            </a:r>
            <a:br>
              <a:rPr lang="en-US" altLang="zh-CN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</a:b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传染性非典型肺炎、艾滋病、病毒性肝炎、脊髓灰质炎、人感染高致病性流感、麻疹、流行性出血热、狂犬病、流行性乙型脑炎、登革热、炭疽（肺炭疽、皮肤炭疽）、细菌性和阿米巴性痢疾、肺结核、伤寒和副伤寒、流行性脑脊髓膜炎、百日咳、白喉、新生儿破伤风、猩红热、布鲁氏菌病、淋病、梅毒、钩端螺旋体病、血吸虫病、疟疾、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甲型H1N1流感</a:t>
            </a:r>
            <a:r>
              <a:rPr lang="zh-CN" altLang="en-US" dirty="0">
                <a:solidFill>
                  <a:srgbClr val="FF0066"/>
                </a:solidFill>
                <a:latin typeface="楷体_GB2312"/>
                <a:ea typeface="楷体_GB2312"/>
                <a:sym typeface="+mn-ea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latin typeface="楷体_GB2312"/>
                <a:ea typeface="楷体_GB2312"/>
                <a:sym typeface="+mn-ea"/>
              </a:rPr>
              <a:t>新型冠状病毒感染、猴痘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丙类</a:t>
            </a:r>
            <a:r>
              <a:rPr lang="en-US" altLang="zh-CN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(11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种</a:t>
            </a:r>
            <a:r>
              <a:rPr lang="en-US" altLang="zh-CN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):</a:t>
            </a:r>
            <a:endParaRPr lang="en-US" altLang="zh-CN">
              <a:solidFill>
                <a:srgbClr val="0000FF"/>
              </a:solidFill>
              <a:latin typeface="楷体_GB2312"/>
              <a:ea typeface="楷体_GB2312"/>
            </a:endParaRPr>
          </a:p>
          <a:p>
            <a:pPr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FF0066"/>
                </a:solidFill>
                <a:latin typeface="楷体_GB2312"/>
                <a:ea typeface="楷体_GB2312"/>
                <a:sym typeface="+mn-ea"/>
              </a:rPr>
              <a:t>    手足口病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、血吸虫病、丝虫病、</a:t>
            </a:r>
            <a:r>
              <a:rPr lang="zh-CN" altLang="en-US" dirty="0">
                <a:solidFill>
                  <a:srgbClr val="0033CC"/>
                </a:solidFill>
                <a:latin typeface="楷体_GB2312"/>
                <a:ea typeface="楷体_GB2312"/>
                <a:sym typeface="+mn-ea"/>
              </a:rPr>
              <a:t>包虫病</a:t>
            </a:r>
            <a: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  <a:t>、麻风病、流行性感冒、流行性腮腺炎、风疹、流行性和地方性斑疹伤寒、急性出血性结膜炎，以及除霍乱、痢疾、伤寒和副伤寒以外的感染性腹泻病等。</a:t>
            </a:r>
            <a:br>
              <a:rPr lang="zh-CN" altLang="en-US" dirty="0">
                <a:solidFill>
                  <a:srgbClr val="0000FF"/>
                </a:solidFill>
                <a:latin typeface="楷体_GB2312"/>
                <a:ea typeface="楷体_GB2312"/>
                <a:sym typeface="+mn-ea"/>
              </a:rPr>
            </a:br>
            <a:endParaRPr lang="zh-CN" altLang="en-US" dirty="0">
              <a:solidFill>
                <a:srgbClr val="0000FF"/>
              </a:solidFill>
              <a:latin typeface="楷体_GB2312"/>
              <a:ea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 dirty="0">
                <a:solidFill>
                  <a:srgbClr val="0033CC"/>
                </a:solidFill>
                <a:latin typeface="楷体_GB2312"/>
                <a:ea typeface="楷体_GB2312"/>
                <a:sym typeface="+mn-ea"/>
              </a:rPr>
              <a:t>（三）传染病可通过哪些途径传播？</a:t>
            </a: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30000"/>
              </a:lnSpc>
              <a:buNone/>
            </a:pPr>
            <a:r>
              <a:rPr lang="en-US" altLang="zh-CN" b="1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1</a:t>
            </a:r>
            <a:r>
              <a:rPr lang="zh-CN" altLang="en-US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、水与食物传播 ：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病原体借粪便排出体外，污染水和食物，易感者通过污染的水和食物受染。菌痢、伤寒、霍乱、甲型毒性肝炎等病通过此方式传播。</a:t>
            </a:r>
            <a:endParaRPr lang="zh-CN" altLang="en-US" dirty="0">
              <a:latin typeface="楷体_GB2312"/>
              <a:ea typeface="楷体_GB2312"/>
            </a:endParaRPr>
          </a:p>
          <a:p>
            <a:pPr>
              <a:lnSpc>
                <a:spcPct val="130000"/>
              </a:lnSpc>
              <a:buNone/>
            </a:pPr>
            <a:r>
              <a:rPr lang="en-US" altLang="zh-CN" b="1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2</a:t>
            </a:r>
            <a:r>
              <a:rPr lang="zh-CN" altLang="en-US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、空气飞沫传播 </a:t>
            </a:r>
            <a:r>
              <a:rPr lang="zh-CN" altLang="en-US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：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病原体由传染源通过咳嗽、喷嚏、谈话排出的分泌物和飞沫，使易感者吸入受染。肺结核、流脑、猩红热、百日咳、流感、麻疹、</a:t>
            </a:r>
            <a:r>
              <a:rPr lang="zh-CN" altLang="en-US" dirty="0">
                <a:solidFill>
                  <a:srgbClr val="FF0000"/>
                </a:solidFill>
                <a:latin typeface="楷体_GB2312"/>
                <a:ea typeface="楷体_GB2312"/>
                <a:sym typeface="+mn-ea"/>
              </a:rPr>
              <a:t>新冠病毒感染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等病</a:t>
            </a:r>
            <a:r>
              <a:rPr lang="en-US" altLang="zh-CN">
                <a:latin typeface="楷体_GB2312"/>
                <a:ea typeface="楷体_GB2312"/>
                <a:sym typeface="+mn-ea"/>
              </a:rPr>
              <a:t>,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通过此方式传播。</a:t>
            </a:r>
            <a:endParaRPr lang="zh-CN" altLang="en-US" dirty="0">
              <a:latin typeface="楷体_GB2312"/>
              <a:ea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lang="zh-CN" altLang="en-US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3、虫媒传播及自然疫源性疾病 </a:t>
            </a:r>
            <a:r>
              <a:rPr lang="zh-CN" altLang="en-US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：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病原体在昆虫体内繁殖，完成其生活周期，通过不同的侵入方式使病原体进入易感者体内。蚊、蚤、蜱、恙虫、蝇等昆虫为重要传播媒介。如蚊传疟疾，丝虫病，乙型脑炎，蜱传回归热、虱传斑疹伤寒、蚤传鼠疫，恙虫传恙虫病。由于病原体在昆虫体内的繁殖周期中的某一阶段才能造成传播，故称</a:t>
            </a:r>
            <a:r>
              <a:rPr lang="zh-CN" altLang="en-US" dirty="0">
                <a:solidFill>
                  <a:srgbClr val="CC0000"/>
                </a:solidFill>
                <a:latin typeface="楷体_GB2312"/>
                <a:ea typeface="楷体_GB2312"/>
                <a:sym typeface="+mn-ea"/>
              </a:rPr>
              <a:t>生物传播。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病原体通过蝇机械携带传播于易感者称</a:t>
            </a:r>
            <a:r>
              <a:rPr lang="zh-CN" altLang="en-US" dirty="0">
                <a:solidFill>
                  <a:srgbClr val="CC0000"/>
                </a:solidFill>
                <a:latin typeface="楷体_GB2312"/>
                <a:ea typeface="楷体_GB2312"/>
                <a:sym typeface="+mn-ea"/>
              </a:rPr>
              <a:t>机械传播，</a:t>
            </a:r>
            <a:r>
              <a:rPr lang="zh-CN" altLang="en-US" dirty="0">
                <a:latin typeface="楷体_GB2312"/>
                <a:ea typeface="楷体_GB2312"/>
                <a:sym typeface="+mn-ea"/>
              </a:rPr>
              <a:t>如菌痢、伤寒等。</a:t>
            </a:r>
            <a:endParaRPr lang="zh-CN" altLang="en-US" dirty="0">
              <a:latin typeface="楷体_GB2312"/>
              <a:ea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lvl="1" indent="0">
              <a:lnSpc>
                <a:spcPct val="120000"/>
              </a:lnSpc>
              <a:buNone/>
            </a:pPr>
            <a:r>
              <a:rPr lang="en-US" altLang="zh-CN" sz="2800" b="1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4</a:t>
            </a:r>
            <a:r>
              <a:rPr lang="zh-CN" altLang="en-US" sz="2800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、接触传播：</a:t>
            </a:r>
            <a:r>
              <a:rPr lang="zh-CN" altLang="en-US" sz="2800" dirty="0">
                <a:latin typeface="楷体_GB2312"/>
                <a:ea typeface="楷体_GB2312"/>
                <a:sym typeface="+mn-ea"/>
              </a:rPr>
              <a:t> 有直接接触与间接接触两种传播方式。如皮肤炭疽、狂犬病等均为直接接触而受染，血吸虫病，钩端螺旋体病为接触疫水传染，均为直接接触传播。多种肠道传染病通过污染的手传染，谓之间接传播。</a:t>
            </a:r>
            <a:r>
              <a:rPr lang="zh-CN" altLang="en-US" sz="2800" dirty="0">
                <a:solidFill>
                  <a:srgbClr val="FF0000"/>
                </a:solidFill>
                <a:latin typeface="楷体_GB2312"/>
                <a:ea typeface="楷体_GB2312"/>
                <a:sym typeface="+mn-ea"/>
              </a:rPr>
              <a:t>手足口病、流感、新型冠状病毒感染等也可通过污染的手传染。</a:t>
            </a:r>
            <a:endParaRPr lang="zh-CN" altLang="en-US" sz="2800" dirty="0">
              <a:solidFill>
                <a:srgbClr val="FF0000"/>
              </a:solidFill>
              <a:latin typeface="楷体_GB2312"/>
              <a:ea typeface="楷体_GB231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800" b="1" dirty="0">
                <a:latin typeface="楷体_GB2312"/>
                <a:ea typeface="楷体_GB2312"/>
                <a:sym typeface="+mn-ea"/>
              </a:rPr>
              <a:t>  </a:t>
            </a:r>
            <a:r>
              <a:rPr lang="en-US" altLang="zh-CN" sz="2800" b="1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5</a:t>
            </a:r>
            <a:r>
              <a:rPr lang="zh-CN" altLang="en-US" sz="2800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、血液及性传播</a:t>
            </a:r>
            <a:r>
              <a:rPr lang="zh-CN" altLang="en-US" sz="2800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：</a:t>
            </a:r>
            <a:r>
              <a:rPr lang="zh-CN" altLang="en-US" sz="2800" dirty="0">
                <a:latin typeface="楷体_GB2312"/>
                <a:ea typeface="楷体_GB2312"/>
                <a:sym typeface="+mn-ea"/>
              </a:rPr>
              <a:t>病毒性肝炎（乙、丙）、艾滋病、性病等。</a:t>
            </a:r>
            <a:endParaRPr lang="zh-CN" altLang="en-US" sz="2800" dirty="0">
              <a:latin typeface="楷体_GB2312"/>
              <a:ea typeface="楷体_GB231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800" dirty="0">
                <a:latin typeface="楷体_GB2312"/>
                <a:ea typeface="楷体_GB2312"/>
                <a:sym typeface="+mn-ea"/>
              </a:rPr>
              <a:t>  </a:t>
            </a:r>
            <a:r>
              <a:rPr lang="en-US" altLang="zh-CN" sz="2800" b="1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6</a:t>
            </a:r>
            <a:r>
              <a:rPr lang="zh-CN" altLang="en-US" sz="2800" b="1" dirty="0">
                <a:solidFill>
                  <a:schemeClr val="hlink"/>
                </a:solidFill>
                <a:latin typeface="楷体_GB2312"/>
                <a:ea typeface="楷体_GB2312"/>
                <a:sym typeface="+mn-ea"/>
              </a:rPr>
              <a:t>、母婴传播：</a:t>
            </a:r>
            <a:r>
              <a:rPr lang="zh-CN" altLang="en-US" sz="2800" dirty="0">
                <a:latin typeface="楷体_GB2312"/>
                <a:ea typeface="楷体_GB2312"/>
                <a:sym typeface="+mn-ea"/>
              </a:rPr>
              <a:t>病毒性肝炎（乙、丙）、艾滋病等。</a:t>
            </a:r>
            <a:endParaRPr lang="zh-CN" altLang="en-US" sz="2800" dirty="0">
              <a:latin typeface="楷体_GB2312"/>
              <a:ea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COMMONDATA" val="eyJoZGlkIjoiZTRhNGRkMmJkNzBmN2JlYjFjM2RkZTI1ZTRkZjU4NzUifQ=="/>
  <p:tag name="KSO_WPP_MARK_KEY" val="e69d7f51-28f9-45c7-b154-db1633644ff3"/>
  <p:tag name="FULLTEXTBEAUTIFYED" val="1"/>
  <p:tag name="commondata" val="eyJoZGlkIjoiYmU3ZDc5MzJjNmVjYmY4NWFiZDZjYzE1ZDg2OGRjMzgifQ=="/>
</p:tagLst>
</file>

<file path=ppt/theme/theme1.xml><?xml version="1.0" encoding="utf-8"?>
<a:theme xmlns:a="http://schemas.openxmlformats.org/drawingml/2006/main" name="PPT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2343</Words>
  <Application>WPS 演示</Application>
  <PresentationFormat>自定义</PresentationFormat>
  <Paragraphs>155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7" baseType="lpstr">
      <vt:lpstr>Arial</vt:lpstr>
      <vt:lpstr>宋体</vt:lpstr>
      <vt:lpstr>Wingdings</vt:lpstr>
      <vt:lpstr>Calibri Light</vt:lpstr>
      <vt:lpstr>华文新魏</vt:lpstr>
      <vt:lpstr>Calibri</vt:lpstr>
      <vt:lpstr>方正楷体_GBK</vt:lpstr>
      <vt:lpstr>Arial Unicode MS</vt:lpstr>
      <vt:lpstr>微软雅黑</vt:lpstr>
      <vt:lpstr>Times New Roman</vt:lpstr>
      <vt:lpstr>Calibri</vt:lpstr>
      <vt:lpstr>楷体_GB2312</vt:lpstr>
      <vt:lpstr>新宋体</vt:lpstr>
      <vt:lpstr>Tahoma</vt:lpstr>
      <vt:lpstr>Calibri Light</vt:lpstr>
      <vt:lpstr>PPT模板</vt:lpstr>
      <vt:lpstr>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（三）传染病可通过哪些途径传播？</vt:lpstr>
      <vt:lpstr>PowerPoint 演示文稿</vt:lpstr>
      <vt:lpstr>PowerPoint 演示文稿</vt:lpstr>
      <vt:lpstr>PowerPoint 演示文稿</vt:lpstr>
      <vt:lpstr>针对三个环节采取措施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yjdn</dc:creator>
  <cp:lastModifiedBy>OS</cp:lastModifiedBy>
  <cp:revision>22</cp:revision>
  <dcterms:created xsi:type="dcterms:W3CDTF">2018-09-19T02:47:00Z</dcterms:created>
  <dcterms:modified xsi:type="dcterms:W3CDTF">2023-09-26T02:20:49Z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AD8340CF4494477388A9D0882797D36B</vt:lpwstr>
  </property>
  <property fmtid="{D5CDD505-2E9C-101B-9397-08002B2CF9AE}" pid="3" name="KSOProductBuildVer">
    <vt:lpwstr>2052-12.1.0.15374</vt:lpwstr>
  </property>
</Properties>
</file>