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3"/>
    <p:sldId id="279" r:id="rId4"/>
    <p:sldId id="266" r:id="rId5"/>
    <p:sldId id="265" r:id="rId6"/>
    <p:sldId id="264" r:id="rId7"/>
    <p:sldId id="257" r:id="rId8"/>
    <p:sldId id="258" r:id="rId9"/>
    <p:sldId id="280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1" userDrawn="1">
          <p15:clr>
            <a:srgbClr val="A4A3A4"/>
          </p15:clr>
        </p15:guide>
        <p15:guide id="2" pos="38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41"/>
        <p:guide pos="383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74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4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6.xml"/><Relationship Id="rId3" Type="http://schemas.openxmlformats.org/officeDocument/2006/relationships/image" Target="../media/image4.png"/><Relationship Id="rId2" Type="http://schemas.openxmlformats.org/officeDocument/2006/relationships/tags" Target="../tags/tag65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8.xml"/><Relationship Id="rId3" Type="http://schemas.openxmlformats.org/officeDocument/2006/relationships/image" Target="../media/image5.png"/><Relationship Id="rId2" Type="http://schemas.openxmlformats.org/officeDocument/2006/relationships/tags" Target="../tags/tag67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70.xml"/><Relationship Id="rId3" Type="http://schemas.openxmlformats.org/officeDocument/2006/relationships/image" Target="../media/image6.png"/><Relationship Id="rId2" Type="http://schemas.openxmlformats.org/officeDocument/2006/relationships/tags" Target="../tags/tag69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1.xml"/><Relationship Id="rId2" Type="http://schemas.openxmlformats.org/officeDocument/2006/relationships/image" Target="../media/image7.pn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2.xml"/><Relationship Id="rId2" Type="http://schemas.openxmlformats.org/officeDocument/2006/relationships/image" Target="../media/image8.pn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3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/>
          <p:nvPr>
            <p:ph type="ctrTitle"/>
          </p:nvPr>
        </p:nvSpPr>
        <p:spPr>
          <a:xfrm>
            <a:off x="1198800" y="3133725"/>
            <a:ext cx="9799200" cy="2570400"/>
          </a:xfrm>
        </p:spPr>
        <p:txBody>
          <a:bodyPr>
            <a:normAutofit fontScale="90000"/>
          </a:bodyPr>
          <a:p>
            <a:r>
              <a:rPr lang="zh-CN" altLang="en-US"/>
              <a:t>生活饮用水健康科普小常识</a:t>
            </a:r>
            <a:br>
              <a:rPr lang="zh-CN" altLang="en-US"/>
            </a:br>
            <a:br>
              <a:rPr lang="zh-CN" altLang="en-US"/>
            </a:br>
            <a:br>
              <a:rPr lang="zh-CN" altLang="en-US"/>
            </a:br>
            <a:br>
              <a:rPr lang="zh-CN" altLang="en-US"/>
            </a:br>
            <a:r>
              <a:rPr lang="zh-CN" altLang="en-US" sz="3555"/>
              <a:t>盐津县疾病预防控制中心</a:t>
            </a:r>
            <a:r>
              <a:rPr lang="en-US" altLang="zh-CN" sz="3555"/>
              <a:t> </a:t>
            </a:r>
            <a:r>
              <a:rPr lang="zh-CN" altLang="en-US" sz="3555"/>
              <a:t>李婷</a:t>
            </a:r>
            <a:endParaRPr lang="zh-CN" altLang="en-US" sz="3555"/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51305" y="1137920"/>
            <a:ext cx="3044190" cy="4759325"/>
          </a:xfrm>
        </p:spPr>
        <p:txBody>
          <a:bodyPr/>
          <a:p>
            <a:pPr marL="0" indent="0" algn="ctr">
              <a:buNone/>
            </a:pPr>
            <a:r>
              <a:rPr lang="en-US" altLang="zh-CN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 </a:t>
            </a:r>
            <a:r>
              <a:rPr lang="zh-CN" altLang="en-US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喝水五</a:t>
            </a:r>
            <a:r>
              <a:rPr lang="zh-CN" altLang="en-US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不要：</a:t>
            </a:r>
            <a:endParaRPr lang="zh-CN" altLang="en-US" sz="20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marL="0" indent="0" algn="ctr">
              <a:buNone/>
            </a:pPr>
            <a:r>
              <a:rPr lang="en-US" altLang="zh-CN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</a:t>
            </a:r>
            <a:r>
              <a:rPr lang="zh-CN" altLang="en-US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、不渴不喝水</a:t>
            </a:r>
            <a:endParaRPr lang="zh-CN" altLang="en-US" sz="20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marL="0" indent="0" algn="ctr">
              <a:buNone/>
            </a:pPr>
            <a:r>
              <a:rPr lang="en-US" altLang="zh-CN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2</a:t>
            </a:r>
            <a:r>
              <a:rPr lang="zh-CN" altLang="en-US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、饮料当水喝</a:t>
            </a:r>
            <a:endParaRPr lang="zh-CN" altLang="en-US" sz="20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marL="0" indent="0" algn="ctr">
              <a:buNone/>
            </a:pPr>
            <a:r>
              <a:rPr lang="en-US" altLang="zh-CN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3</a:t>
            </a:r>
            <a:r>
              <a:rPr lang="zh-CN" altLang="en-US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、生饮自来水</a:t>
            </a:r>
            <a:endParaRPr lang="zh-CN" altLang="en-US" sz="20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marL="0" indent="0" algn="ctr">
              <a:buNone/>
            </a:pPr>
            <a:r>
              <a:rPr lang="en-US" altLang="zh-CN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4</a:t>
            </a:r>
            <a:r>
              <a:rPr lang="zh-CN" altLang="en-US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、经常饮用纯净水</a:t>
            </a:r>
            <a:endParaRPr lang="zh-CN" altLang="en-US" sz="20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marL="0" indent="0" algn="ctr">
              <a:buNone/>
            </a:pPr>
            <a:r>
              <a:rPr lang="en-US" altLang="zh-CN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5</a:t>
            </a:r>
            <a:r>
              <a:rPr lang="zh-CN" altLang="en-US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、经常喝千滚水</a:t>
            </a:r>
            <a:endParaRPr lang="zh-CN" altLang="en-US" sz="20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marL="0" indent="0">
              <a:buNone/>
            </a:pPr>
            <a:endParaRPr lang="zh-CN" altLang="en-US" sz="20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9235" y="1052195"/>
            <a:ext cx="5458460" cy="394906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65480" y="581025"/>
            <a:ext cx="6675120" cy="5389245"/>
          </a:xfrm>
        </p:spPr>
        <p:txBody>
          <a:bodyPr>
            <a:normAutofit fontScale="90000"/>
          </a:bodyPr>
          <a:p>
            <a:pPr algn="l">
              <a:lnSpc>
                <a:spcPct val="190000"/>
              </a:lnSpc>
            </a:pPr>
            <a:r>
              <a:rPr lang="en-US" altLang="zh-CN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    </a:t>
            </a:r>
            <a:r>
              <a:rPr lang="en-US" altLang="zh-CN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</a:t>
            </a:r>
            <a:r>
              <a:rPr lang="zh-CN" altLang="zh-CN" sz="20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一、不渴不喝水</a:t>
            </a:r>
            <a:br>
              <a:rPr lang="zh-CN" altLang="zh-CN" sz="20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</a:br>
            <a:r>
              <a:rPr lang="en-US" altLang="zh-CN" sz="20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  </a:t>
            </a:r>
            <a:r>
              <a:rPr lang="zh-CN" altLang="zh-CN" sz="20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有人认为不渴就不用喝水，其实，人体内细胞不断进行代谢排除废物、散发热量都会损失水分，因此保持人体每日水分摄入与排出平衡十分必要。</a:t>
            </a:r>
            <a:br>
              <a:rPr lang="zh-CN" altLang="zh-CN" sz="20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</a:br>
            <a:r>
              <a:rPr lang="zh-CN" altLang="zh-CN" sz="20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</a:t>
            </a:r>
            <a:r>
              <a:rPr lang="en-US" altLang="zh-CN" sz="20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 </a:t>
            </a:r>
            <a:r>
              <a:rPr lang="zh-CN" altLang="zh-CN" sz="20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当饮水不足时，身体内缺水程度严重者会引起血循环渗诱压增高，若这时水分补充不及时，细胞内液的水则流向组织间液产生细胞内脱水。要是等到口渴时再喝水，表明体内失水已经严重，因此我们应养成随时主动饮水的习惯。</a:t>
            </a:r>
            <a:endParaRPr lang="zh-CN" altLang="zh-CN" sz="200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9195" y="1195705"/>
            <a:ext cx="4438015" cy="446722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5618480" y="953135"/>
            <a:ext cx="5542280" cy="4892675"/>
          </a:xfrm>
        </p:spPr>
        <p:txBody>
          <a:bodyPr>
            <a:normAutofit fontScale="90000"/>
          </a:bodyPr>
          <a:p>
            <a:pPr algn="l">
              <a:lnSpc>
                <a:spcPct val="220000"/>
              </a:lnSpc>
            </a:pPr>
            <a:r>
              <a:rPr lang="en-US" altLang="zh-CN" sz="1780"/>
              <a:t>   </a:t>
            </a:r>
            <a:r>
              <a:rPr lang="en-US" altLang="zh-CN" sz="20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     </a:t>
            </a:r>
            <a:r>
              <a:rPr lang="zh-CN" altLang="en-US" sz="20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二、饮料当水</a:t>
            </a:r>
            <a:r>
              <a:rPr lang="zh-CN" altLang="en-US" sz="20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喝</a:t>
            </a:r>
            <a:br>
              <a:rPr lang="zh-CN" altLang="en-US" sz="20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</a:br>
            <a:r>
              <a:rPr lang="en-US" altLang="zh-CN" sz="20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r>
              <a:rPr lang="zh-CN" altLang="zh-CN" sz="20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许多人不爱喝水，而喜欢喝带气、带甜味、带酸味的饮料。其实饮料不能代替饮水，饮料不但容易造成厌食与厌水，长期下去会造成营养缺乏症，而饮用过多酸性饮料会使机体血液呈酸性不利于血液循环，且肌肉内乳酸堆积多，容易产生疲劳感，进而导致机体免疫力下降，并容易患感冒、龋齿、牙周炎等多和疾病。</a:t>
            </a:r>
            <a:endParaRPr lang="zh-CN" altLang="zh-CN" sz="200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245" y="1352550"/>
            <a:ext cx="4819650" cy="436245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80" y="914400"/>
            <a:ext cx="4312920" cy="4180205"/>
          </a:xfrm>
        </p:spPr>
        <p:txBody>
          <a:bodyPr>
            <a:normAutofit fontScale="90000"/>
          </a:bodyPr>
          <a:p>
            <a:pPr algn="l">
              <a:lnSpc>
                <a:spcPct val="290000"/>
              </a:lnSpc>
            </a:pPr>
            <a:r>
              <a:rPr lang="en-US" altLang="zh-CN" sz="2220">
                <a:latin typeface="仿宋" panose="02010609060101010101" charset="-122"/>
                <a:ea typeface="仿宋" panose="02010609060101010101" charset="-122"/>
              </a:rPr>
              <a:t>    </a:t>
            </a:r>
            <a:r>
              <a:rPr lang="en-US" altLang="zh-CN" sz="2000">
                <a:latin typeface="仿宋" panose="02010609060101010101" charset="-122"/>
                <a:ea typeface="仿宋" panose="02010609060101010101" charset="-122"/>
              </a:rPr>
              <a:t>  </a:t>
            </a:r>
            <a:r>
              <a:rPr lang="zh-CN" altLang="zh-CN" sz="2000">
                <a:latin typeface="仿宋" panose="02010609060101010101" charset="-122"/>
                <a:ea typeface="仿宋" panose="02010609060101010101" charset="-122"/>
              </a:rPr>
              <a:t>三、生饮自来水</a:t>
            </a:r>
            <a:br>
              <a:rPr lang="zh-CN" altLang="zh-CN" sz="2000">
                <a:latin typeface="仿宋" panose="02010609060101010101" charset="-122"/>
                <a:ea typeface="仿宋" panose="02010609060101010101" charset="-122"/>
              </a:rPr>
            </a:br>
            <a:r>
              <a:rPr lang="en-US" altLang="zh-CN" sz="2000">
                <a:latin typeface="仿宋" panose="02010609060101010101" charset="-122"/>
                <a:ea typeface="仿宋" panose="02010609060101010101" charset="-122"/>
              </a:rPr>
              <a:t>   </a:t>
            </a:r>
            <a:r>
              <a:rPr lang="zh-CN" altLang="zh-CN" sz="2000">
                <a:latin typeface="仿宋" panose="02010609060101010101" charset="-122"/>
                <a:ea typeface="仿宋" panose="02010609060101010101" charset="-122"/>
              </a:rPr>
              <a:t>一些人错误地认为生饮自来水有营养，尤其是在夏天喜欢图方便，对着自来水龙头拧开就喝，很容易感染痢疾、伤寒、霍乱等肠道疾病。</a:t>
            </a:r>
            <a:endParaRPr lang="zh-CN" altLang="zh-CN" sz="2000">
              <a:latin typeface="仿宋" panose="02010609060101010101" charset="-122"/>
              <a:ea typeface="仿宋" panose="02010609060101010101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370" y="1118870"/>
            <a:ext cx="4704715" cy="448691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84620" y="1490345"/>
            <a:ext cx="5092700" cy="4759325"/>
          </a:xfrm>
        </p:spPr>
        <p:txBody>
          <a:bodyPr>
            <a:normAutofit lnSpcReduction="10000"/>
          </a:bodyPr>
          <a:p>
            <a:pPr marL="0" indent="0">
              <a:lnSpc>
                <a:spcPct val="170000"/>
              </a:lnSpc>
              <a:buNone/>
            </a:pPr>
            <a:r>
              <a:rPr lang="en-US" altLang="zh-CN" sz="2000" b="1">
                <a:latin typeface="仿宋" panose="02010609060101010101" charset="-122"/>
                <a:ea typeface="仿宋" panose="02010609060101010101" charset="-122"/>
              </a:rPr>
              <a:t>      </a:t>
            </a:r>
            <a:r>
              <a:rPr lang="en-US" altLang="zh-CN" b="1">
                <a:latin typeface="仿宋" panose="02010609060101010101" charset="-122"/>
                <a:ea typeface="仿宋" panose="02010609060101010101" charset="-122"/>
              </a:rPr>
              <a:t>    </a:t>
            </a:r>
            <a:r>
              <a:rPr lang="zh-CN" altLang="en-US" b="1">
                <a:latin typeface="仿宋" panose="02010609060101010101" charset="-122"/>
                <a:ea typeface="仿宋" panose="02010609060101010101" charset="-122"/>
              </a:rPr>
              <a:t>四、经常饮用纯净水</a:t>
            </a:r>
            <a:endParaRPr lang="zh-CN" altLang="en-US" b="1">
              <a:latin typeface="仿宋" panose="02010609060101010101" charset="-122"/>
              <a:ea typeface="仿宋" panose="02010609060101010101" charset="-122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US" altLang="zh-CN" b="1">
                <a:latin typeface="仿宋" panose="02010609060101010101" charset="-122"/>
                <a:ea typeface="仿宋" panose="02010609060101010101" charset="-122"/>
              </a:rPr>
              <a:t>   </a:t>
            </a:r>
            <a:r>
              <a:rPr lang="zh-CN" altLang="en-US" b="1">
                <a:latin typeface="仿宋" panose="02010609060101010101" charset="-122"/>
                <a:ea typeface="仿宋" panose="02010609060101010101" charset="-122"/>
              </a:rPr>
              <a:t>纯净水是通过天然矿泉水加工、除菌而得到的水，几乎不含有任何杂质和微量元素，作为日常饮用水，它的价位较高，难以适应人们的生活需要。</a:t>
            </a:r>
            <a:endParaRPr lang="zh-CN" altLang="en-US" b="1">
              <a:latin typeface="仿宋" panose="02010609060101010101" charset="-122"/>
              <a:ea typeface="仿宋" panose="02010609060101010101" charset="-122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zh-CN" altLang="en-US" b="1">
                <a:latin typeface="仿宋" panose="02010609060101010101" charset="-122"/>
                <a:ea typeface="仿宋" panose="02010609060101010101" charset="-122"/>
              </a:rPr>
              <a:t> </a:t>
            </a:r>
            <a:r>
              <a:rPr lang="en-US" altLang="zh-CN" b="1">
                <a:latin typeface="仿宋" panose="02010609060101010101" charset="-122"/>
                <a:ea typeface="仿宋" panose="02010609060101010101" charset="-122"/>
              </a:rPr>
              <a:t>  </a:t>
            </a:r>
            <a:r>
              <a:rPr lang="zh-CN" altLang="en-US" b="1">
                <a:latin typeface="仿宋" panose="02010609060101010101" charset="-122"/>
                <a:ea typeface="仿宋" panose="02010609060101010101" charset="-122"/>
              </a:rPr>
              <a:t>另外，长期饮用不含有任何养分的纯净水，可能会由于各种元素缺乏导致疾病，轻者会吃不香、睡不着、浑身乏力，重者会神经紊乱，骨质疏松、贫血等。</a:t>
            </a:r>
            <a:endParaRPr lang="zh-CN" altLang="en-US" b="1">
              <a:latin typeface="仿宋" panose="02010609060101010101" charset="-122"/>
              <a:ea typeface="仿宋" panose="0201060906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" y="1490345"/>
            <a:ext cx="5000625" cy="47593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330" y="1313815"/>
            <a:ext cx="5911215" cy="4759325"/>
          </a:xfrm>
        </p:spPr>
        <p:txBody>
          <a:bodyPr>
            <a:normAutofit lnSpcReduction="10000"/>
          </a:bodyPr>
          <a:p>
            <a:pPr marL="0" indent="0">
              <a:lnSpc>
                <a:spcPct val="220000"/>
              </a:lnSpc>
              <a:buNone/>
            </a:pPr>
            <a:r>
              <a:rPr lang="en-US" altLang="zh-CN"/>
              <a:t>                   </a:t>
            </a:r>
            <a:r>
              <a:rPr lang="en-US" altLang="zh-CN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  </a:t>
            </a:r>
            <a:r>
              <a:rPr lang="zh-CN" altLang="en-US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五，长期喝千滚水</a:t>
            </a:r>
            <a:endParaRPr lang="zh-CN" altLang="en-US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marL="0" indent="0">
              <a:lnSpc>
                <a:spcPct val="220000"/>
              </a:lnSpc>
              <a:buNone/>
            </a:pPr>
            <a:r>
              <a:rPr lang="en-US" altLang="zh-CN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 </a:t>
            </a:r>
            <a:r>
              <a:rPr lang="zh-CN" altLang="en-US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我们提倡喝开水，但反对长期喝千滚水。在炉上沸腾了很长时间的水，还有电热水器中反复煮沸的水就叫千滚水。其水中钙、镁等重金属成分和亚硝酸盐含量很高，长期饮这种水会干扰人的胃肠功能，导致腹泻、腹胀，而有毒的亚硝酸盐还会造成肌体缺氧，并引起神经、泌尿和造血系统病变。</a:t>
            </a:r>
            <a:endParaRPr lang="zh-CN" altLang="en-US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6735" y="1490345"/>
            <a:ext cx="4428490" cy="414401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p="http://schemas.openxmlformats.org/presentationml/2006/main">
  <p:tag name="COMMONDATA" val="eyJoZGlkIjoiODhmN2RiODJhN2Q2MTk5NWNhYjAwMjYwNWMzNGQ1ZTkifQ==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827</Words>
  <Application>WPS 演示</Application>
  <PresentationFormat>宽屏</PresentationFormat>
  <Paragraphs>23</Paragraphs>
  <Slides>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8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仿宋</vt:lpstr>
      <vt:lpstr>华文中宋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WPS_1497970059</cp:lastModifiedBy>
  <cp:revision>156</cp:revision>
  <dcterms:created xsi:type="dcterms:W3CDTF">2019-06-19T02:08:00Z</dcterms:created>
  <dcterms:modified xsi:type="dcterms:W3CDTF">2023-09-25T07:40:20Z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9DB6B598BBD743EDA59D5225C9F6FD20_13</vt:lpwstr>
  </property>
</Properties>
</file>